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96" r:id="rId3"/>
    <p:sldId id="299" r:id="rId4"/>
    <p:sldId id="284" r:id="rId5"/>
    <p:sldId id="286" r:id="rId6"/>
    <p:sldId id="298" r:id="rId7"/>
    <p:sldId id="297" r:id="rId8"/>
    <p:sldId id="300" r:id="rId9"/>
    <p:sldId id="301" r:id="rId10"/>
    <p:sldId id="303" r:id="rId11"/>
    <p:sldId id="304" r:id="rId12"/>
    <p:sldId id="305" r:id="rId13"/>
    <p:sldId id="306" r:id="rId14"/>
    <p:sldId id="307" r:id="rId15"/>
    <p:sldId id="309" r:id="rId16"/>
    <p:sldId id="310" r:id="rId17"/>
    <p:sldId id="311" r:id="rId18"/>
    <p:sldId id="312" r:id="rId19"/>
    <p:sldId id="262" r:id="rId20"/>
  </p:sldIdLst>
  <p:sldSz cx="12192000" cy="6858000"/>
  <p:notesSz cx="6797675" cy="9926638"/>
  <p:defaultTextStyle>
    <a:defPPr lvl="0">
      <a:defRPr lang="es-PE"/>
    </a:defPPr>
    <a:lvl1pPr lvl="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33AFB8"/>
    <a:srgbClr val="6BAC48"/>
    <a:srgbClr val="0083B8"/>
    <a:srgbClr val="F29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69E660-A7B0-4D9A-9D51-630A4FB8183F}" type="datetimeFigureOut">
              <a:rPr lang="es-PE"/>
              <a:pPr>
                <a:defRPr/>
              </a:pPr>
              <a:t>7/04/2020</a:t>
            </a:fld>
            <a:endParaRPr lang="es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s-P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51F169-DF03-46D6-BE2C-0BFB70814A9A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002006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2570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8DC2-37F5-49E6-A7EB-134F3DC62778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4004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8DC2-37F5-49E6-A7EB-134F3DC62778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9003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8DC2-37F5-49E6-A7EB-134F3DC62778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601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8DC2-37F5-49E6-A7EB-134F3DC62778}" type="slidenum">
              <a:rPr lang="es-PE" smtClean="0"/>
              <a:t>16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4136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8DC2-37F5-49E6-A7EB-134F3DC62778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2447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8DC2-37F5-49E6-A7EB-134F3DC62778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07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8DC2-37F5-49E6-A7EB-134F3DC62778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369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8DC2-37F5-49E6-A7EB-134F3DC62778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298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8DC2-37F5-49E6-A7EB-134F3DC62778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1783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8DC2-37F5-49E6-A7EB-134F3DC62778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08145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8DC2-37F5-49E6-A7EB-134F3DC62778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51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8DC2-37F5-49E6-A7EB-134F3DC62778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275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8DC2-37F5-49E6-A7EB-134F3DC62778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6579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58DC2-37F5-49E6-A7EB-134F3DC62778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768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03F41-7A15-4243-A36E-B4F9B8C48AD6}" type="datetimeFigureOut">
              <a:rPr lang="es-PE"/>
              <a:pPr>
                <a:defRPr/>
              </a:pPr>
              <a:t>7/04/2020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83791-3663-4A46-AD5B-B0F51648D2BF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89541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263C3-0248-47F5-9D7C-B55207AE18AD}" type="datetimeFigureOut">
              <a:rPr lang="es-PE"/>
              <a:pPr>
                <a:defRPr/>
              </a:pPr>
              <a:t>7/04/2020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AD405-2856-4579-99CC-58A25085A586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27962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D41F1-17ED-474B-A625-FA8D98D11F99}" type="datetimeFigureOut">
              <a:rPr lang="es-PE"/>
              <a:pPr>
                <a:defRPr/>
              </a:pPr>
              <a:t>7/04/2020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B804-B50C-43F5-BDFA-67CB869135FC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30465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0D334-D6D5-407C-9591-16A5CF170412}" type="datetimeFigureOut">
              <a:rPr lang="es-PE"/>
              <a:pPr>
                <a:defRPr/>
              </a:pPr>
              <a:t>7/04/2020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2706B-2AD1-46B6-8FBC-BACCC3A88275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87149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C4E3C-BA68-4D4C-8725-FD83A8239C88}" type="datetimeFigureOut">
              <a:rPr lang="es-PE"/>
              <a:pPr>
                <a:defRPr/>
              </a:pPr>
              <a:t>7/04/2020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1391-84A7-4884-B310-B04036331A75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87615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E6E7D-1ABB-44F0-B628-6F6797E243CE}" type="datetimeFigureOut">
              <a:rPr lang="es-PE"/>
              <a:pPr>
                <a:defRPr/>
              </a:pPr>
              <a:t>7/04/2020</a:t>
            </a:fld>
            <a:endParaRPr 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A789A-FA54-4116-A20B-FFA0336807C3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639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860BF-4474-4261-93B6-E6D7F927D1FD}" type="datetimeFigureOut">
              <a:rPr lang="es-PE"/>
              <a:pPr>
                <a:defRPr/>
              </a:pPr>
              <a:t>7/04/2020</a:t>
            </a:fld>
            <a:endParaRPr lang="es-PE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06FF4-2B12-46A3-89F7-E3B9650D921E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688841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8699F-283E-44AB-9C11-94720134FC0F}" type="datetimeFigureOut">
              <a:rPr lang="es-PE"/>
              <a:pPr>
                <a:defRPr/>
              </a:pPr>
              <a:t>7/04/2020</a:t>
            </a:fld>
            <a:endParaRPr lang="es-PE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6C9F-568D-43EE-913C-93C33B36FCB9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22399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4304-0F70-475B-96B3-E1773012C125}" type="datetimeFigureOut">
              <a:rPr lang="es-PE"/>
              <a:pPr>
                <a:defRPr/>
              </a:pPr>
              <a:t>7/04/2020</a:t>
            </a:fld>
            <a:endParaRPr lang="es-PE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8C661-5709-49B3-9998-597DF0F9876A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16750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4F577-36EC-4937-A8CE-E1E605A6DA5C}" type="datetimeFigureOut">
              <a:rPr lang="es-PE"/>
              <a:pPr>
                <a:defRPr/>
              </a:pPr>
              <a:t>7/04/2020</a:t>
            </a:fld>
            <a:endParaRPr 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3FE85-F63D-4DF1-A00C-286535AD8C2A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26476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048E6-DE58-4030-9EEC-C747406FEFC2}" type="datetimeFigureOut">
              <a:rPr lang="es-PE"/>
              <a:pPr>
                <a:defRPr/>
              </a:pPr>
              <a:t>7/04/2020</a:t>
            </a:fld>
            <a:endParaRPr 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580B-11C5-405E-93F1-8D51EE7E9C15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76253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título del patrón</a:t>
            </a:r>
            <a:endParaRPr lang="es-PE" altLang="es-PE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/>
              <a:t>Haga clic para modificar el estilo de texto del patrón</a:t>
            </a:r>
          </a:p>
          <a:p>
            <a:pPr lvl="1"/>
            <a:r>
              <a:rPr lang="es-ES" altLang="es-PE"/>
              <a:t>Segundo nivel</a:t>
            </a:r>
          </a:p>
          <a:p>
            <a:pPr lvl="2"/>
            <a:r>
              <a:rPr lang="es-ES" altLang="es-PE"/>
              <a:t>Tercer nivel</a:t>
            </a:r>
          </a:p>
          <a:p>
            <a:pPr lvl="3"/>
            <a:r>
              <a:rPr lang="es-ES" altLang="es-PE"/>
              <a:t>Cuarto nivel</a:t>
            </a:r>
          </a:p>
          <a:p>
            <a:pPr lvl="4"/>
            <a:r>
              <a:rPr lang="es-ES" altLang="es-PE"/>
              <a:t>Quinto nivel</a:t>
            </a:r>
            <a:endParaRPr lang="es-PE" alt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E9DE9E-D710-43F6-B046-5CBB5838B2F4}" type="datetimeFigureOut">
              <a:rPr lang="es-PE"/>
              <a:pPr>
                <a:defRPr/>
              </a:pPr>
              <a:t>7/04/2020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DA1BFCA-6673-4C31-8995-A4846C19A77D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9.em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0.emf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1.emf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3.emf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emf"/><Relationship Id="rId5" Type="http://schemas.openxmlformats.org/officeDocument/2006/relationships/image" Target="../media/image32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7.emf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8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351008" y="332232"/>
            <a:ext cx="1530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</a:rPr>
              <a:t>Fecha: 07/04/20</a:t>
            </a:r>
            <a:endParaRPr lang="es-PE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71001" y="4820536"/>
            <a:ext cx="2555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altLang="es-PE" sz="3600" dirty="0" smtClean="0">
                <a:solidFill>
                  <a:srgbClr val="33AFB8"/>
                </a:solidFill>
              </a:rPr>
              <a:t>-</a:t>
            </a:r>
            <a:r>
              <a:rPr lang="es-PE" altLang="es-PE" sz="2800" dirty="0" smtClean="0">
                <a:solidFill>
                  <a:srgbClr val="33AFB8"/>
                </a:solidFill>
              </a:rPr>
              <a:t>LILIANA LÓPEZ-</a:t>
            </a:r>
            <a:endParaRPr lang="es-PE" altLang="es-PE" sz="2800" dirty="0">
              <a:solidFill>
                <a:srgbClr val="33AFB8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21177" y="2396035"/>
            <a:ext cx="73372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/>
              <a:t>CODIFICACIÓN PARA COVID 19 EN EL CERTIFICADO DE DEFUNCION Y SISTEMA NACIONAL DE DEFUNCIONES (SINADEF) </a:t>
            </a:r>
            <a:endParaRPr lang="es-P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5250"/>
            <a:ext cx="1800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02805" y="29930"/>
            <a:ext cx="2117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altLang="es-PE" sz="2400" b="1" dirty="0">
                <a:solidFill>
                  <a:schemeClr val="bg1"/>
                </a:solidFill>
              </a:rPr>
              <a:t>Titulo tema 1.1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68569" y="16304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s-ES_tradnl" dirty="0" smtClean="0"/>
              <a:t>CODIFICAR EN </a:t>
            </a:r>
            <a:r>
              <a:rPr lang="es-ES_tradnl" b="1" dirty="0" smtClean="0">
                <a:solidFill>
                  <a:srgbClr val="0070C0"/>
                </a:solidFill>
              </a:rPr>
              <a:t>U07.1</a:t>
            </a:r>
            <a:endParaRPr lang="es-ES_tradnl" b="1" dirty="0">
              <a:solidFill>
                <a:srgbClr val="0070C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49350" y="1274885"/>
            <a:ext cx="191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C527AF1-EB92-D64A-B20D-C5F1EEBD5D56}"/>
              </a:ext>
            </a:extLst>
          </p:cNvPr>
          <p:cNvSpPr/>
          <p:nvPr/>
        </p:nvSpPr>
        <p:spPr>
          <a:xfrm>
            <a:off x="1582496" y="591141"/>
            <a:ext cx="9460642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CASO CONFIRMADO 2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5642" y="2154164"/>
            <a:ext cx="8292227" cy="42211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7418" y="5851034"/>
            <a:ext cx="1725318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5250"/>
            <a:ext cx="1800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02805" y="29930"/>
            <a:ext cx="2117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altLang="es-PE" sz="2400" b="1" dirty="0">
                <a:solidFill>
                  <a:schemeClr val="bg1"/>
                </a:solidFill>
              </a:rPr>
              <a:t>Titulo tema 1.1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68569" y="16304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s-ES_tradnl" dirty="0" smtClean="0"/>
              <a:t>CODIFICAR EN </a:t>
            </a:r>
            <a:r>
              <a:rPr lang="es-ES_tradnl" b="1" dirty="0" smtClean="0">
                <a:solidFill>
                  <a:srgbClr val="0070C0"/>
                </a:solidFill>
              </a:rPr>
              <a:t>U07.2</a:t>
            </a:r>
            <a:endParaRPr lang="es-ES_tradnl" b="1" dirty="0">
              <a:solidFill>
                <a:srgbClr val="0070C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49350" y="1274885"/>
            <a:ext cx="191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C527AF1-EB92-D64A-B20D-C5F1EEBD5D56}"/>
              </a:ext>
            </a:extLst>
          </p:cNvPr>
          <p:cNvSpPr/>
          <p:nvPr/>
        </p:nvSpPr>
        <p:spPr>
          <a:xfrm>
            <a:off x="1582496" y="591141"/>
            <a:ext cx="9460642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CASO SOSPECHOSO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238" y="2105331"/>
            <a:ext cx="8014285" cy="421274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1041" y="5866087"/>
            <a:ext cx="1725318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5250"/>
            <a:ext cx="1800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02805" y="29930"/>
            <a:ext cx="2117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altLang="es-PE" sz="2400" b="1" dirty="0">
                <a:solidFill>
                  <a:schemeClr val="bg1"/>
                </a:solidFill>
              </a:rPr>
              <a:t>Titulo tema 1.1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68569" y="16304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s-ES_tradnl" dirty="0" smtClean="0"/>
              <a:t>CODIFICAR EN </a:t>
            </a:r>
            <a:r>
              <a:rPr lang="es-ES_tradnl" b="1" dirty="0" smtClean="0">
                <a:solidFill>
                  <a:srgbClr val="0070C0"/>
                </a:solidFill>
              </a:rPr>
              <a:t>U07.2</a:t>
            </a:r>
            <a:endParaRPr lang="es-ES_tradnl" b="1" dirty="0">
              <a:solidFill>
                <a:srgbClr val="0070C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49350" y="1274885"/>
            <a:ext cx="191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C527AF1-EB92-D64A-B20D-C5F1EEBD5D56}"/>
              </a:ext>
            </a:extLst>
          </p:cNvPr>
          <p:cNvSpPr/>
          <p:nvPr/>
        </p:nvSpPr>
        <p:spPr>
          <a:xfrm>
            <a:off x="1582496" y="591141"/>
            <a:ext cx="9460642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CASO SOSPECHOSO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536" y="2114121"/>
            <a:ext cx="8082803" cy="43780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8433" y="5967853"/>
            <a:ext cx="1725318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5250"/>
            <a:ext cx="1800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02805" y="29930"/>
            <a:ext cx="2117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altLang="es-PE" sz="2400" b="1" dirty="0">
                <a:solidFill>
                  <a:schemeClr val="bg1"/>
                </a:solidFill>
              </a:rPr>
              <a:t>Titulo tema 1.1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68569" y="1630490"/>
            <a:ext cx="8250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dirty="0" smtClean="0"/>
              <a:t>CODIFICAR EN </a:t>
            </a:r>
            <a:r>
              <a:rPr lang="es-ES_tradnl" b="1" dirty="0" smtClean="0">
                <a:solidFill>
                  <a:srgbClr val="0070C0"/>
                </a:solidFill>
              </a:rPr>
              <a:t>U07.2 – PROBABLE/SOSPECHOSO SIN PRUEBA POSITIVA</a:t>
            </a:r>
            <a:endParaRPr lang="es-ES_tradnl" b="1" dirty="0">
              <a:solidFill>
                <a:srgbClr val="0070C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49350" y="1274885"/>
            <a:ext cx="191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C527AF1-EB92-D64A-B20D-C5F1EEBD5D56}"/>
              </a:ext>
            </a:extLst>
          </p:cNvPr>
          <p:cNvSpPr/>
          <p:nvPr/>
        </p:nvSpPr>
        <p:spPr>
          <a:xfrm>
            <a:off x="1582496" y="591141"/>
            <a:ext cx="9460642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SINADEF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8569" y="1249926"/>
            <a:ext cx="7353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ES_tradnl" dirty="0" smtClean="0"/>
              <a:t>CODIFICAR EN </a:t>
            </a:r>
            <a:r>
              <a:rPr lang="es-ES_tradnl" b="1" dirty="0" smtClean="0">
                <a:solidFill>
                  <a:srgbClr val="0070C0"/>
                </a:solidFill>
              </a:rPr>
              <a:t>U07.1 – CONFIRMADOS POR PRUEBA POSITIVA</a:t>
            </a:r>
            <a:endParaRPr lang="es-ES_tradnl" b="1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80" y="2011054"/>
            <a:ext cx="3366047" cy="2363072"/>
          </a:xfrm>
          <a:prstGeom prst="rect">
            <a:avLst/>
          </a:prstGeom>
        </p:spPr>
      </p:pic>
      <p:sp>
        <p:nvSpPr>
          <p:cNvPr id="6" name="Flecha derecha 5"/>
          <p:cNvSpPr/>
          <p:nvPr/>
        </p:nvSpPr>
        <p:spPr>
          <a:xfrm>
            <a:off x="3596054" y="2998177"/>
            <a:ext cx="518746" cy="378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2648752"/>
            <a:ext cx="3902068" cy="31972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9747" y="5216720"/>
            <a:ext cx="536494" cy="41456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9409" y="3376246"/>
            <a:ext cx="3452621" cy="29130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6804" y="5846033"/>
            <a:ext cx="1725318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5250"/>
            <a:ext cx="1800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02805" y="29930"/>
            <a:ext cx="2117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altLang="es-PE" sz="2400" b="1" dirty="0">
                <a:solidFill>
                  <a:schemeClr val="bg1"/>
                </a:solidFill>
              </a:rPr>
              <a:t>Titulo tema 1.1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49350" y="1274885"/>
            <a:ext cx="191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C527AF1-EB92-D64A-B20D-C5F1EEBD5D56}"/>
              </a:ext>
            </a:extLst>
          </p:cNvPr>
          <p:cNvSpPr/>
          <p:nvPr/>
        </p:nvSpPr>
        <p:spPr>
          <a:xfrm>
            <a:off x="1582496" y="591141"/>
            <a:ext cx="9460642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SINADEF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4433386" y="4972356"/>
            <a:ext cx="404446" cy="267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525" y="4143866"/>
            <a:ext cx="379275" cy="29307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4726" y="1082994"/>
            <a:ext cx="3732553" cy="262661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2709" y="3777050"/>
            <a:ext cx="4310246" cy="292633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2800" y="1459551"/>
            <a:ext cx="3685444" cy="5150565"/>
          </a:xfrm>
          <a:prstGeom prst="rect">
            <a:avLst/>
          </a:prstGeom>
        </p:spPr>
      </p:pic>
      <p:cxnSp>
        <p:nvCxnSpPr>
          <p:cNvPr id="19" name="Conector angular 18"/>
          <p:cNvCxnSpPr/>
          <p:nvPr/>
        </p:nvCxnSpPr>
        <p:spPr>
          <a:xfrm>
            <a:off x="791755" y="3739793"/>
            <a:ext cx="1828919" cy="15004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546" y="5716618"/>
            <a:ext cx="1725318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5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5250"/>
            <a:ext cx="1800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02805" y="29930"/>
            <a:ext cx="2117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altLang="es-PE" sz="2400" b="1" dirty="0">
                <a:solidFill>
                  <a:schemeClr val="bg1"/>
                </a:solidFill>
              </a:rPr>
              <a:t>Titulo tema 1.1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49350" y="1274885"/>
            <a:ext cx="191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C527AF1-EB92-D64A-B20D-C5F1EEBD5D56}"/>
              </a:ext>
            </a:extLst>
          </p:cNvPr>
          <p:cNvSpPr/>
          <p:nvPr/>
        </p:nvSpPr>
        <p:spPr>
          <a:xfrm>
            <a:off x="1582496" y="591141"/>
            <a:ext cx="9460642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SINADEF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4433386" y="4972356"/>
            <a:ext cx="404446" cy="2678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569" y="3328109"/>
            <a:ext cx="379275" cy="29307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238" y="1459551"/>
            <a:ext cx="5389331" cy="49320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5651" y="1459551"/>
            <a:ext cx="5401524" cy="495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2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5250"/>
            <a:ext cx="1800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02805" y="29930"/>
            <a:ext cx="2117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altLang="es-PE" sz="2400" b="1" dirty="0">
                <a:solidFill>
                  <a:schemeClr val="bg1"/>
                </a:solidFill>
              </a:rPr>
              <a:t>Titulo tema 1.1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49350" y="1274885"/>
            <a:ext cx="191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C527AF1-EB92-D64A-B20D-C5F1EEBD5D56}"/>
              </a:ext>
            </a:extLst>
          </p:cNvPr>
          <p:cNvSpPr/>
          <p:nvPr/>
        </p:nvSpPr>
        <p:spPr>
          <a:xfrm>
            <a:off x="1582496" y="591141"/>
            <a:ext cx="9460642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SINADEF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006" y="1382066"/>
            <a:ext cx="8239625" cy="483623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8714" y="5956147"/>
            <a:ext cx="1725318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5250"/>
            <a:ext cx="1800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02805" y="29930"/>
            <a:ext cx="2117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altLang="es-PE" sz="2400" b="1" dirty="0">
                <a:solidFill>
                  <a:schemeClr val="bg1"/>
                </a:solidFill>
              </a:rPr>
              <a:t>Titulo tema 1.1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49350" y="1274885"/>
            <a:ext cx="191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C527AF1-EB92-D64A-B20D-C5F1EEBD5D56}"/>
              </a:ext>
            </a:extLst>
          </p:cNvPr>
          <p:cNvSpPr/>
          <p:nvPr/>
        </p:nvSpPr>
        <p:spPr>
          <a:xfrm>
            <a:off x="1582496" y="591141"/>
            <a:ext cx="9460642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SINADEF – COVID 19 VIRUS IDENTIFICADO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4372" y="1459551"/>
            <a:ext cx="7101997" cy="501729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633295" y="2521861"/>
            <a:ext cx="10330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b="1" dirty="0" smtClean="0"/>
              <a:t>CONFIRMADO</a:t>
            </a:r>
            <a:endParaRPr lang="es-PE" sz="11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89979" y="5839710"/>
            <a:ext cx="1725318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5250"/>
            <a:ext cx="1800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02805" y="29930"/>
            <a:ext cx="2117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altLang="es-PE" sz="2400" b="1" dirty="0">
                <a:solidFill>
                  <a:schemeClr val="bg1"/>
                </a:solidFill>
              </a:rPr>
              <a:t>Titulo tema 1.1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149350" y="1274885"/>
            <a:ext cx="191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C527AF1-EB92-D64A-B20D-C5F1EEBD5D56}"/>
              </a:ext>
            </a:extLst>
          </p:cNvPr>
          <p:cNvSpPr/>
          <p:nvPr/>
        </p:nvSpPr>
        <p:spPr>
          <a:xfrm>
            <a:off x="1582496" y="591141"/>
            <a:ext cx="9460642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SINADEF – COVID 19 VIRUS NO IDENTIFICADO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9979" y="5839710"/>
            <a:ext cx="1725318" cy="5243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2776" y="1274885"/>
            <a:ext cx="8419805" cy="507415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890346" y="23957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PROBABLE</a:t>
            </a:r>
            <a:endParaRPr lang="es-PE" sz="1200" b="1" dirty="0"/>
          </a:p>
        </p:txBody>
      </p:sp>
    </p:spTree>
    <p:extLst>
      <p:ext uri="{BB962C8B-B14F-4D97-AF65-F5344CB8AC3E}">
        <p14:creationId xmlns:p14="http://schemas.microsoft.com/office/powerpoint/2010/main" val="182194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0" y="2097088"/>
            <a:ext cx="12192000" cy="2932112"/>
          </a:xfrm>
          <a:prstGeom prst="rect">
            <a:avLst/>
          </a:prstGeom>
          <a:solidFill>
            <a:srgbClr val="0083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solidFill>
                <a:srgbClr val="0083B8"/>
              </a:solidFill>
            </a:endParaRPr>
          </a:p>
        </p:txBody>
      </p:sp>
      <p:sp>
        <p:nvSpPr>
          <p:cNvPr id="36867" name="CuadroTexto 9"/>
          <p:cNvSpPr txBox="1">
            <a:spLocks noChangeArrowheads="1"/>
          </p:cNvSpPr>
          <p:nvPr/>
        </p:nvSpPr>
        <p:spPr bwMode="auto">
          <a:xfrm>
            <a:off x="1477264" y="3353562"/>
            <a:ext cx="9042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5400" b="1" dirty="0">
                <a:solidFill>
                  <a:schemeClr val="bg1"/>
                </a:solidFill>
              </a:rPr>
              <a:t>Gracias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1480439" y="3301175"/>
            <a:ext cx="2465388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 bwMode="auto">
          <a:xfrm>
            <a:off x="1577974" y="360362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671" y="6026296"/>
            <a:ext cx="2571521" cy="51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77" y="5960901"/>
            <a:ext cx="2255487" cy="684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upload.wikimedia.org/wikipedia/commons/a/aa/Rheumatic_heart_screening_at_Vaiola_hospital_in_Tonga,_2011._Photo-_DFAT_(1277967797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4640761"/>
            <a:ext cx="2736304" cy="182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sjog.org.au/images/tonga_nurses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4496117"/>
            <a:ext cx="2343157" cy="19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BAB87124-6B5A-FE4B-9DA7-8DD496F3B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2764903"/>
          </a:xfrm>
        </p:spPr>
        <p:txBody>
          <a:bodyPr numCol="2">
            <a:normAutofit fontScale="92500" lnSpcReduction="10000"/>
          </a:bodyPr>
          <a:lstStyle/>
          <a:p>
            <a:r>
              <a:rPr lang="es-ES_tradnl" dirty="0"/>
              <a:t>Los médicos fuimos entrenados para tratar pacientes y salvar </a:t>
            </a:r>
            <a:r>
              <a:rPr lang="es-ES_tradnl" dirty="0" smtClean="0"/>
              <a:t>vidas.</a:t>
            </a:r>
            <a:endParaRPr lang="es-ES_tradnl" dirty="0"/>
          </a:p>
          <a:p>
            <a:r>
              <a:rPr lang="es-ES_tradnl" dirty="0"/>
              <a:t>Hacer un correcto llenado del certificado de defunción es un acto </a:t>
            </a:r>
            <a:r>
              <a:rPr lang="es-ES_tradnl" dirty="0" smtClean="0"/>
              <a:t>médico.</a:t>
            </a:r>
            <a:endParaRPr lang="es-ES_tradnl" dirty="0"/>
          </a:p>
          <a:p>
            <a:r>
              <a:rPr lang="es-ES_tradnl" dirty="0"/>
              <a:t>Los datos captados de los Informe Estadístico de Defunción General ayudan a los gerentes de salud a determinar las prioridades para la </a:t>
            </a:r>
            <a:r>
              <a:rPr lang="es-ES_tradnl" b="1" dirty="0"/>
              <a:t>prevención</a:t>
            </a:r>
            <a:r>
              <a:rPr lang="es-ES_tradnl" dirty="0"/>
              <a:t> de la muerte por causas similares.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CB519B1-65B7-DF49-B75A-0C025773444C}"/>
              </a:ext>
            </a:extLst>
          </p:cNvPr>
          <p:cNvSpPr/>
          <p:nvPr/>
        </p:nvSpPr>
        <p:spPr>
          <a:xfrm>
            <a:off x="2639617" y="6464370"/>
            <a:ext cx="19305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prstClr val="white">
                    <a:lumMod val="50000"/>
                  </a:prstClr>
                </a:solidFill>
              </a:rPr>
              <a:t>CRICOS Provider No 00025B</a:t>
            </a:r>
            <a:endParaRPr lang="en-US" sz="12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351586" y="307539"/>
            <a:ext cx="78592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3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CERTIFICADO DE DEFUNCION ES UNA IMPORTANTE RESPONSABILIDAD DEL MEDICO</a:t>
            </a:r>
            <a:endParaRPr lang="es-PE" sz="3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4562" y="6078568"/>
            <a:ext cx="1731414" cy="5243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0995" y="364227"/>
            <a:ext cx="2249619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1919536" y="504220"/>
            <a:ext cx="8352928" cy="77372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700000" algn="ctr" rotWithShape="0">
              <a:schemeClr val="lt2">
                <a:alpha val="49803"/>
              </a:schemeClr>
            </a:outerShdw>
          </a:effectLst>
        </p:spPr>
        <p:txBody>
          <a:bodyPr lIns="84400" tIns="42200" rIns="84400" bIns="42200" anchor="ctr" anchorCtr="0">
            <a:noAutofit/>
          </a:bodyPr>
          <a:lstStyle/>
          <a:p>
            <a:pPr algn="ctr">
              <a:buSzPct val="25000"/>
            </a:pPr>
            <a:r>
              <a:rPr lang="es-PE" sz="2800" b="1" i="1" kern="0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UTILIDAD DEL CERTIFICADO MÉDICO DE DEFUNCIÓN </a:t>
            </a:r>
          </a:p>
        </p:txBody>
      </p:sp>
      <p:grpSp>
        <p:nvGrpSpPr>
          <p:cNvPr id="108" name="Shape 108"/>
          <p:cNvGrpSpPr/>
          <p:nvPr/>
        </p:nvGrpSpPr>
        <p:grpSpPr>
          <a:xfrm>
            <a:off x="1892284" y="1412777"/>
            <a:ext cx="9039630" cy="5184575"/>
            <a:chOff x="-23789" y="25347"/>
            <a:chExt cx="7890525" cy="4629824"/>
          </a:xfrm>
        </p:grpSpPr>
        <p:sp>
          <p:nvSpPr>
            <p:cNvPr id="109" name="Shape 109"/>
            <p:cNvSpPr/>
            <p:nvPr/>
          </p:nvSpPr>
          <p:spPr>
            <a:xfrm>
              <a:off x="0" y="246746"/>
              <a:ext cx="7416824" cy="1241344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BF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Shape 110"/>
            <p:cNvSpPr txBox="1"/>
            <p:nvPr/>
          </p:nvSpPr>
          <p:spPr>
            <a:xfrm>
              <a:off x="0" y="246746"/>
              <a:ext cx="7416824" cy="1241344"/>
            </a:xfrm>
            <a:prstGeom prst="rect">
              <a:avLst/>
            </a:prstGeom>
            <a:noFill/>
            <a:ln>
              <a:noFill/>
            </a:ln>
          </p:spPr>
          <p:txBody>
            <a:bodyPr lIns="575625" tIns="312400" rIns="575625" bIns="113775" anchor="t" anchorCtr="0">
              <a:noAutofit/>
            </a:bodyPr>
            <a:lstStyle/>
            <a:p>
              <a:pPr marL="171450" lvl="1" indent="-171450">
                <a:lnSpc>
                  <a:spcPct val="90000"/>
                </a:lnSpc>
                <a:buClr>
                  <a:srgbClr val="000000"/>
                </a:buClr>
                <a:buSzPct val="100000"/>
                <a:buFont typeface="Calibri"/>
                <a:buChar char="•"/>
              </a:pPr>
              <a:r>
                <a:rPr lang="es-PE" sz="16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Registro en el RENIEC.</a:t>
              </a:r>
            </a:p>
            <a:p>
              <a:pPr marL="171450" lvl="1" indent="-171450">
                <a:lnSpc>
                  <a:spcPct val="90000"/>
                </a:lnSpc>
                <a:spcBef>
                  <a:spcPts val="240"/>
                </a:spcBef>
                <a:buClr>
                  <a:srgbClr val="000000"/>
                </a:buClr>
                <a:buSzPct val="100000"/>
                <a:buFont typeface="Calibri"/>
                <a:buChar char="•"/>
              </a:pPr>
              <a:r>
                <a:rPr lang="es-PE" sz="16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Trámite de sucesión (herencia).</a:t>
              </a:r>
            </a:p>
            <a:p>
              <a:pPr marL="171450" lvl="1" indent="-171450">
                <a:lnSpc>
                  <a:spcPct val="90000"/>
                </a:lnSpc>
                <a:spcBef>
                  <a:spcPts val="240"/>
                </a:spcBef>
                <a:buClr>
                  <a:srgbClr val="000000"/>
                </a:buClr>
                <a:buSzPct val="100000"/>
                <a:buFont typeface="Calibri"/>
                <a:buChar char="•"/>
              </a:pPr>
              <a:r>
                <a:rPr lang="es-PE" sz="16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Cambio estado civil del superviviente.</a:t>
              </a:r>
            </a:p>
            <a:p>
              <a:pPr marL="171450" lvl="1" indent="-171450">
                <a:lnSpc>
                  <a:spcPct val="90000"/>
                </a:lnSpc>
                <a:spcBef>
                  <a:spcPts val="240"/>
                </a:spcBef>
                <a:buClr>
                  <a:srgbClr val="000000"/>
                </a:buClr>
                <a:buSzPct val="100000"/>
                <a:buFont typeface="Calibri"/>
                <a:buChar char="•"/>
              </a:pPr>
              <a:r>
                <a:rPr lang="es-PE" sz="16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Disposición del cadáver (Inhumación).</a:t>
              </a:r>
            </a:p>
          </p:txBody>
        </p:sp>
        <p:sp>
          <p:nvSpPr>
            <p:cNvPr id="111" name="Shape 111"/>
            <p:cNvSpPr/>
            <p:nvPr/>
          </p:nvSpPr>
          <p:spPr>
            <a:xfrm>
              <a:off x="370840" y="25347"/>
              <a:ext cx="5191776" cy="442799"/>
            </a:xfrm>
            <a:prstGeom prst="roundRect">
              <a:avLst>
                <a:gd name="adj" fmla="val 16667"/>
              </a:avLst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392457" y="46963"/>
              <a:ext cx="5148543" cy="399568"/>
            </a:xfrm>
            <a:prstGeom prst="rect">
              <a:avLst/>
            </a:prstGeom>
            <a:noFill/>
            <a:ln>
              <a:noFill/>
            </a:ln>
          </p:spPr>
          <p:txBody>
            <a:bodyPr lIns="196225" tIns="0" rIns="196225" bIns="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lang="es-PE" sz="15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Legal</a:t>
              </a:r>
            </a:p>
          </p:txBody>
        </p:sp>
        <p:sp>
          <p:nvSpPr>
            <p:cNvPr id="113" name="Shape 113"/>
            <p:cNvSpPr/>
            <p:nvPr/>
          </p:nvSpPr>
          <p:spPr>
            <a:xfrm>
              <a:off x="0" y="1768872"/>
              <a:ext cx="7416824" cy="14026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Shape 114"/>
            <p:cNvSpPr txBox="1"/>
            <p:nvPr/>
          </p:nvSpPr>
          <p:spPr>
            <a:xfrm>
              <a:off x="-23789" y="1790489"/>
              <a:ext cx="7890525" cy="1362142"/>
            </a:xfrm>
            <a:prstGeom prst="rect">
              <a:avLst/>
            </a:prstGeom>
            <a:noFill/>
            <a:ln>
              <a:noFill/>
            </a:ln>
          </p:spPr>
          <p:txBody>
            <a:bodyPr lIns="575625" tIns="312400" rIns="575625" bIns="113775" anchor="t" anchorCtr="0">
              <a:noAutofit/>
            </a:bodyPr>
            <a:lstStyle/>
            <a:p>
              <a:pPr marL="171450" lvl="1" indent="-171450">
                <a:lnSpc>
                  <a:spcPct val="90000"/>
                </a:lnSpc>
                <a:buClr>
                  <a:srgbClr val="000000"/>
                </a:buClr>
                <a:buSzPct val="100000"/>
                <a:buFont typeface="Calibri"/>
                <a:buChar char="•"/>
              </a:pPr>
              <a:r>
                <a:rPr lang="es-PE" sz="16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Vigilancia epidemiológica y activación de respuesta.</a:t>
              </a:r>
            </a:p>
            <a:p>
              <a:pPr marL="171450" lvl="1" indent="-171450">
                <a:lnSpc>
                  <a:spcPct val="90000"/>
                </a:lnSpc>
                <a:spcBef>
                  <a:spcPts val="240"/>
                </a:spcBef>
                <a:buClr>
                  <a:srgbClr val="000000"/>
                </a:buClr>
                <a:buSzPct val="100000"/>
                <a:buFont typeface="Calibri"/>
                <a:buChar char="•"/>
              </a:pPr>
              <a:r>
                <a:rPr lang="es-PE" sz="16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Describir la situación de salud de un país o de una región y poder hacer comparaciones.</a:t>
              </a:r>
            </a:p>
            <a:p>
              <a:pPr marL="171450" lvl="1" indent="-171450">
                <a:lnSpc>
                  <a:spcPct val="90000"/>
                </a:lnSpc>
                <a:spcBef>
                  <a:spcPts val="240"/>
                </a:spcBef>
                <a:buClr>
                  <a:srgbClr val="000000"/>
                </a:buClr>
                <a:buSzPct val="100000"/>
                <a:buFont typeface="Calibri"/>
                <a:buChar char="•"/>
              </a:pPr>
              <a:r>
                <a:rPr lang="es-PE" sz="16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Orientar la identificación de grupos de riesgo y poder establecer políticas, programas o proyectos para evitar muertes por la misma causa.</a:t>
              </a:r>
            </a:p>
            <a:p>
              <a:pPr marL="171450" lvl="1" indent="-171450">
                <a:lnSpc>
                  <a:spcPct val="90000"/>
                </a:lnSpc>
                <a:spcBef>
                  <a:spcPts val="240"/>
                </a:spcBef>
                <a:buClr>
                  <a:srgbClr val="000000"/>
                </a:buClr>
                <a:buSzPct val="100000"/>
                <a:buFont typeface="Calibri"/>
                <a:buChar char="•"/>
              </a:pPr>
              <a:r>
                <a:rPr lang="es-PE" sz="1600" kern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Planificar, Monitorear y evaluar intervenciones en salud pública.</a:t>
              </a:r>
            </a:p>
          </p:txBody>
        </p:sp>
        <p:sp>
          <p:nvSpPr>
            <p:cNvPr id="115" name="Shape 115"/>
            <p:cNvSpPr/>
            <p:nvPr/>
          </p:nvSpPr>
          <p:spPr>
            <a:xfrm>
              <a:off x="385049" y="1550454"/>
              <a:ext cx="5191776" cy="442799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Shape 116"/>
            <p:cNvSpPr txBox="1"/>
            <p:nvPr/>
          </p:nvSpPr>
          <p:spPr>
            <a:xfrm>
              <a:off x="392457" y="1583838"/>
              <a:ext cx="5148543" cy="399568"/>
            </a:xfrm>
            <a:prstGeom prst="rect">
              <a:avLst/>
            </a:prstGeom>
            <a:noFill/>
            <a:ln>
              <a:noFill/>
            </a:ln>
          </p:spPr>
          <p:txBody>
            <a:bodyPr lIns="196225" tIns="0" rIns="196225" bIns="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lang="es-PE" sz="1500" kern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Salud Pública – Epidemiológico - Estadístico </a:t>
              </a:r>
            </a:p>
          </p:txBody>
        </p:sp>
        <p:sp>
          <p:nvSpPr>
            <p:cNvPr id="117" name="Shape 117"/>
            <p:cNvSpPr/>
            <p:nvPr/>
          </p:nvSpPr>
          <p:spPr>
            <a:xfrm>
              <a:off x="0" y="3473921"/>
              <a:ext cx="7416824" cy="11812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Shape 118"/>
            <p:cNvSpPr txBox="1"/>
            <p:nvPr/>
          </p:nvSpPr>
          <p:spPr>
            <a:xfrm>
              <a:off x="0" y="3473921"/>
              <a:ext cx="7416824" cy="1181250"/>
            </a:xfrm>
            <a:prstGeom prst="rect">
              <a:avLst/>
            </a:prstGeom>
            <a:noFill/>
            <a:ln>
              <a:noFill/>
            </a:ln>
          </p:spPr>
          <p:txBody>
            <a:bodyPr lIns="575625" tIns="312400" rIns="575625" bIns="113775" anchor="t" anchorCtr="0">
              <a:noAutofit/>
            </a:bodyPr>
            <a:lstStyle/>
            <a:p>
              <a:pPr marL="171450" lvl="1" indent="-171450">
                <a:lnSpc>
                  <a:spcPct val="90000"/>
                </a:lnSpc>
                <a:buClr>
                  <a:srgbClr val="000000"/>
                </a:buClr>
                <a:buSzPct val="100000"/>
                <a:buFont typeface="Calibri"/>
                <a:buChar char="•"/>
              </a:pPr>
              <a:r>
                <a:rPr lang="es-PE" sz="16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Vigilancia de calidad de atención en hospitales.</a:t>
              </a:r>
            </a:p>
            <a:p>
              <a:pPr marL="171450" lvl="1" indent="-171450">
                <a:lnSpc>
                  <a:spcPct val="90000"/>
                </a:lnSpc>
                <a:spcBef>
                  <a:spcPts val="240"/>
                </a:spcBef>
                <a:buClr>
                  <a:srgbClr val="000000"/>
                </a:buClr>
                <a:buSzPct val="100000"/>
                <a:buFont typeface="Calibri"/>
                <a:buChar char="•"/>
              </a:pPr>
              <a:r>
                <a:rPr lang="es-PE" sz="16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Investigación.</a:t>
              </a:r>
            </a:p>
            <a:p>
              <a:pPr marL="171450" lvl="1" indent="-171450">
                <a:lnSpc>
                  <a:spcPct val="90000"/>
                </a:lnSpc>
                <a:spcBef>
                  <a:spcPts val="240"/>
                </a:spcBef>
                <a:buClr>
                  <a:srgbClr val="000000"/>
                </a:buClr>
                <a:buSzPct val="100000"/>
                <a:buFont typeface="Calibri"/>
                <a:buChar char="•"/>
              </a:pPr>
              <a:r>
                <a:rPr lang="es-PE" sz="16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Revisión y actualización de guías de práctica clínica.</a:t>
              </a:r>
            </a:p>
          </p:txBody>
        </p:sp>
        <p:sp>
          <p:nvSpPr>
            <p:cNvPr id="119" name="Shape 119"/>
            <p:cNvSpPr/>
            <p:nvPr/>
          </p:nvSpPr>
          <p:spPr>
            <a:xfrm>
              <a:off x="370840" y="3252522"/>
              <a:ext cx="5191776" cy="442799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392457" y="3274138"/>
              <a:ext cx="5148543" cy="399568"/>
            </a:xfrm>
            <a:prstGeom prst="rect">
              <a:avLst/>
            </a:prstGeom>
            <a:noFill/>
            <a:ln>
              <a:noFill/>
            </a:ln>
          </p:spPr>
          <p:txBody>
            <a:bodyPr lIns="196225" tIns="0" rIns="196225" bIns="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rgbClr val="FFFFFF"/>
                </a:buClr>
                <a:buSzPct val="25000"/>
                <a:buFont typeface="Calibri"/>
                <a:buNone/>
              </a:pPr>
              <a:r>
                <a:rPr lang="es-PE" sz="1500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Administrativo – Clínico</a:t>
              </a: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216" y="6320978"/>
            <a:ext cx="1731414" cy="5243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4398" y="208811"/>
            <a:ext cx="2249619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765" y="6285695"/>
            <a:ext cx="1727981" cy="524160"/>
          </a:xfrm>
          <a:prstGeom prst="rect">
            <a:avLst/>
          </a:prstGeom>
        </p:spPr>
      </p:pic>
      <p:pic>
        <p:nvPicPr>
          <p:cNvPr id="8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460" y="327758"/>
            <a:ext cx="2248794" cy="45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3"/>
          <p:cNvSpPr txBox="1">
            <a:spLocks/>
          </p:cNvSpPr>
          <p:nvPr/>
        </p:nvSpPr>
        <p:spPr bwMode="auto">
          <a:xfrm>
            <a:off x="1330860" y="638273"/>
            <a:ext cx="82296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s-ES_tradnl" sz="28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Certificado Médico de Defunción es un acto Médico, Legal y Administrativo !!</a:t>
            </a:r>
            <a:endParaRPr lang="es-ES_tradnl" sz="2000" i="1" dirty="0"/>
          </a:p>
        </p:txBody>
      </p:sp>
      <p:sp>
        <p:nvSpPr>
          <p:cNvPr id="10" name="Rectangle 8">
            <a:extLst>
              <a:ext uri="{FF2B5EF4-FFF2-40B4-BE49-F238E27FC236}">
                <a16:creationId xmlns="" xmlns:a16="http://schemas.microsoft.com/office/drawing/2014/main" id="{8C527AF1-EB92-D64A-B20D-C5F1EEBD5D56}"/>
              </a:ext>
            </a:extLst>
          </p:cNvPr>
          <p:cNvSpPr/>
          <p:nvPr/>
        </p:nvSpPr>
        <p:spPr>
          <a:xfrm>
            <a:off x="1450613" y="1730074"/>
            <a:ext cx="8491262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RM N° 280-2016/MINSA que aprueba la Directiva Administrativa N°216-MINSA/OGTI-V.01. la cual establece el </a:t>
            </a:r>
            <a:r>
              <a:rPr lang="es-PE" b="1" dirty="0">
                <a:solidFill>
                  <a:schemeClr val="bg1"/>
                </a:solidFill>
              </a:rPr>
              <a:t>procedimiento para la certificación de las defunciones </a:t>
            </a:r>
            <a:r>
              <a:rPr lang="es-PE" dirty="0">
                <a:solidFill>
                  <a:schemeClr val="bg1"/>
                </a:solidFill>
              </a:rPr>
              <a:t>y se </a:t>
            </a:r>
            <a:r>
              <a:rPr lang="es-PE" b="1" dirty="0">
                <a:solidFill>
                  <a:schemeClr val="bg1"/>
                </a:solidFill>
              </a:rPr>
              <a:t>oficializa el sistema </a:t>
            </a:r>
            <a:r>
              <a:rPr lang="es-PE" dirty="0">
                <a:solidFill>
                  <a:schemeClr val="bg1"/>
                </a:solidFill>
              </a:rPr>
              <a:t>y el documento del </a:t>
            </a:r>
            <a:r>
              <a:rPr lang="es-PE" b="1" dirty="0">
                <a:solidFill>
                  <a:schemeClr val="bg1"/>
                </a:solidFill>
              </a:rPr>
              <a:t>“Certificado de Defunción” </a:t>
            </a:r>
            <a:r>
              <a:rPr lang="es-PE" dirty="0">
                <a:solidFill>
                  <a:schemeClr val="bg1"/>
                </a:solidFill>
              </a:rPr>
              <a:t>que emite </a:t>
            </a:r>
            <a:r>
              <a:rPr lang="es-PE" b="1" dirty="0">
                <a:solidFill>
                  <a:schemeClr val="bg1"/>
                </a:solidFill>
              </a:rPr>
              <a:t>el médico</a:t>
            </a:r>
            <a:r>
              <a:rPr lang="es-PE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1496" y="2792969"/>
            <a:ext cx="7773074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869" y="374296"/>
            <a:ext cx="1800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02805" y="29930"/>
            <a:ext cx="2117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altLang="es-PE" sz="2400" b="1" dirty="0">
                <a:solidFill>
                  <a:schemeClr val="bg1"/>
                </a:solidFill>
              </a:rPr>
              <a:t>Titulo tema 1.1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8C527AF1-EB92-D64A-B20D-C5F1EEBD5D56}"/>
              </a:ext>
            </a:extLst>
          </p:cNvPr>
          <p:cNvSpPr/>
          <p:nvPr/>
        </p:nvSpPr>
        <p:spPr>
          <a:xfrm>
            <a:off x="1564912" y="868428"/>
            <a:ext cx="9460642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Comunicado Oficial N° 02-2020 para la CODIFICACION DEL CORONAVIRUS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873370" y="1754142"/>
            <a:ext cx="4868008" cy="4351338"/>
          </a:xfrm>
        </p:spPr>
        <p:txBody>
          <a:bodyPr/>
          <a:lstStyle/>
          <a:p>
            <a:r>
              <a:rPr lang="es-MX" dirty="0" smtClean="0"/>
              <a:t>FINALIDAD:</a:t>
            </a:r>
          </a:p>
          <a:p>
            <a:pPr lvl="1"/>
            <a:r>
              <a:rPr lang="es-MX" dirty="0" smtClean="0"/>
              <a:t>Proporcionar una guía de codificación de diagnósticos de personas con atención médica y defunciones por coronavirus-COVID 19.</a:t>
            </a:r>
          </a:p>
          <a:p>
            <a:pPr lvl="1"/>
            <a:r>
              <a:rPr lang="es-MX" dirty="0"/>
              <a:t>Los códigos CIE-10 propuestos </a:t>
            </a:r>
            <a:r>
              <a:rPr lang="es-MX" dirty="0" smtClean="0"/>
              <a:t>han </a:t>
            </a:r>
            <a:r>
              <a:rPr lang="es-MX" dirty="0"/>
              <a:t>sido aprobados el 25 de marzo por </a:t>
            </a:r>
            <a:r>
              <a:rPr lang="es-MX" dirty="0" smtClean="0"/>
              <a:t>la Organización </a:t>
            </a:r>
            <a:r>
              <a:rPr lang="es-MX" dirty="0"/>
              <a:t>Mundial de la Salud </a:t>
            </a:r>
            <a:r>
              <a:rPr lang="es-MX" dirty="0" err="1" smtClean="0"/>
              <a:t>tiltplillwvyy_who.inticiassificationsiticd</a:t>
            </a:r>
            <a:r>
              <a:rPr lang="es-MX" dirty="0" smtClean="0"/>
              <a:t>/covid19/</a:t>
            </a:r>
            <a:r>
              <a:rPr lang="es-MX" dirty="0" err="1" smtClean="0"/>
              <a:t>eni</a:t>
            </a:r>
            <a:r>
              <a:rPr lang="es-MX" dirty="0" smtClean="0"/>
              <a:t>. </a:t>
            </a:r>
            <a:endParaRPr lang="es-PE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6101861" y="2186110"/>
            <a:ext cx="5181600" cy="4351338"/>
          </a:xfrm>
        </p:spPr>
        <p:txBody>
          <a:bodyPr/>
          <a:lstStyle/>
          <a:p>
            <a:pPr lvl="1"/>
            <a:r>
              <a:rPr lang="es-MX" dirty="0"/>
              <a:t>T</a:t>
            </a:r>
            <a:r>
              <a:rPr lang="es-MX" dirty="0" smtClean="0"/>
              <a:t>iene por finalidad </a:t>
            </a:r>
            <a:r>
              <a:rPr lang="es-MX" dirty="0"/>
              <a:t>estandarizar la codificación de los casos, </a:t>
            </a:r>
            <a:r>
              <a:rPr lang="es-MX" dirty="0" smtClean="0"/>
              <a:t>contacto</a:t>
            </a:r>
            <a:r>
              <a:rPr lang="es-MX" u="sng" dirty="0" smtClean="0"/>
              <a:t>s</a:t>
            </a:r>
            <a:r>
              <a:rPr lang="es-MX" dirty="0" smtClean="0"/>
              <a:t> </a:t>
            </a:r>
            <a:r>
              <a:rPr lang="es-MX" dirty="0"/>
              <a:t>y mortalidad de COVID-19</a:t>
            </a:r>
            <a:r>
              <a:rPr lang="es-MX" dirty="0" smtClean="0"/>
              <a:t>.</a:t>
            </a:r>
          </a:p>
          <a:p>
            <a:pPr lvl="1"/>
            <a:endParaRPr lang="es-MX" dirty="0"/>
          </a:p>
          <a:p>
            <a:r>
              <a:rPr lang="es-MX" dirty="0" smtClean="0"/>
              <a:t>DEFINICIÓN DE CASOS:</a:t>
            </a:r>
          </a:p>
          <a:p>
            <a:pPr lvl="1"/>
            <a:r>
              <a:rPr lang="es-MX" dirty="0" smtClean="0"/>
              <a:t>Sospechoso</a:t>
            </a:r>
          </a:p>
          <a:p>
            <a:pPr lvl="1"/>
            <a:r>
              <a:rPr lang="es-MX" dirty="0" smtClean="0"/>
              <a:t>Confirmado</a:t>
            </a:r>
          </a:p>
          <a:p>
            <a:pPr lvl="1"/>
            <a:r>
              <a:rPr lang="es-MX" dirty="0" smtClean="0"/>
              <a:t>Descartado</a:t>
            </a:r>
            <a:endParaRPr lang="es-PE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6243" y="6013146"/>
            <a:ext cx="1725318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7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5250"/>
            <a:ext cx="1800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02805" y="29930"/>
            <a:ext cx="2117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altLang="es-PE" sz="2400" b="1" dirty="0">
                <a:solidFill>
                  <a:schemeClr val="bg1"/>
                </a:solidFill>
              </a:rPr>
              <a:t>Titulo tema 1.1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8C527AF1-EB92-D64A-B20D-C5F1EEBD5D56}"/>
              </a:ext>
            </a:extLst>
          </p:cNvPr>
          <p:cNvSpPr/>
          <p:nvPr/>
        </p:nvSpPr>
        <p:spPr>
          <a:xfrm>
            <a:off x="1564912" y="868428"/>
            <a:ext cx="9460642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LINEAMIENTOS GENERALES PARA LLENAR UN CERTIFICADO DE DEFUNCION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>
          <a:xfrm>
            <a:off x="855785" y="2076258"/>
            <a:ext cx="4868008" cy="4351338"/>
          </a:xfrm>
        </p:spPr>
        <p:txBody>
          <a:bodyPr/>
          <a:lstStyle/>
          <a:p>
            <a:pPr marL="457200" indent="-457200">
              <a:buClr>
                <a:srgbClr val="0070C0"/>
              </a:buClr>
              <a:buAutoNum type="arabicPeriod"/>
            </a:pPr>
            <a:r>
              <a:rPr lang="es-PE" sz="2000" b="1" dirty="0" smtClean="0">
                <a:solidFill>
                  <a:prstClr val="black"/>
                </a:solidFill>
              </a:rPr>
              <a:t>Constatar </a:t>
            </a:r>
            <a:r>
              <a:rPr lang="es-PE" sz="2000" b="1" dirty="0">
                <a:solidFill>
                  <a:prstClr val="black"/>
                </a:solidFill>
              </a:rPr>
              <a:t>la defunción </a:t>
            </a:r>
            <a:r>
              <a:rPr lang="es-PE" sz="2000" dirty="0">
                <a:solidFill>
                  <a:prstClr val="black"/>
                </a:solidFill>
              </a:rPr>
              <a:t>y </a:t>
            </a:r>
            <a:r>
              <a:rPr lang="es-PE" sz="2000" b="1" dirty="0">
                <a:solidFill>
                  <a:prstClr val="black"/>
                </a:solidFill>
              </a:rPr>
              <a:t>completar </a:t>
            </a:r>
            <a:r>
              <a:rPr lang="es-PE" sz="2000" b="1" dirty="0" smtClean="0">
                <a:solidFill>
                  <a:prstClr val="black"/>
                </a:solidFill>
              </a:rPr>
              <a:t>	personalmente </a:t>
            </a:r>
            <a:r>
              <a:rPr lang="es-PE" sz="2000" dirty="0">
                <a:solidFill>
                  <a:prstClr val="black"/>
                </a:solidFill>
              </a:rPr>
              <a:t>el certificado de </a:t>
            </a:r>
            <a:r>
              <a:rPr lang="es-PE" sz="2000" dirty="0" smtClean="0">
                <a:solidFill>
                  <a:prstClr val="black"/>
                </a:solidFill>
              </a:rPr>
              <a:t>	defunción.</a:t>
            </a:r>
          </a:p>
          <a:p>
            <a:pPr marL="457200" indent="-457200">
              <a:buClr>
                <a:srgbClr val="0070C0"/>
              </a:buClr>
              <a:buAutoNum type="arabicPeriod"/>
            </a:pPr>
            <a:r>
              <a:rPr lang="es-PE" sz="2000" dirty="0" smtClean="0">
                <a:solidFill>
                  <a:prstClr val="black"/>
                </a:solidFill>
              </a:rPr>
              <a:t>Utilizar </a:t>
            </a:r>
            <a:r>
              <a:rPr lang="es-PE" sz="2000" b="1" dirty="0">
                <a:solidFill>
                  <a:prstClr val="black"/>
                </a:solidFill>
              </a:rPr>
              <a:t>toda la información disponible </a:t>
            </a:r>
            <a:r>
              <a:rPr lang="es-PE" sz="2000" dirty="0">
                <a:solidFill>
                  <a:prstClr val="black"/>
                </a:solidFill>
              </a:rPr>
              <a:t>sobre la persona fallecida:  </a:t>
            </a:r>
            <a:r>
              <a:rPr lang="es-ES_tradnl" sz="2000" dirty="0"/>
              <a:t>Revise la historia clínica completa (todas las hospitalizaciones y atenciones por consulta externa) exámenes auxiliares, notas de ingreso a emergencia, </a:t>
            </a:r>
            <a:r>
              <a:rPr lang="es-ES_tradnl" sz="2000" dirty="0" smtClean="0"/>
              <a:t>etc.</a:t>
            </a:r>
          </a:p>
          <a:p>
            <a:pPr marL="457200" indent="-457200">
              <a:buClr>
                <a:srgbClr val="0070C0"/>
              </a:buClr>
              <a:buAutoNum type="arabicPeriod"/>
            </a:pPr>
            <a:r>
              <a:rPr lang="es-PE" sz="2000" dirty="0" smtClean="0">
                <a:solidFill>
                  <a:prstClr val="black"/>
                </a:solidFill>
              </a:rPr>
              <a:t>Emplear </a:t>
            </a:r>
            <a:r>
              <a:rPr lang="es-PE" sz="2000" dirty="0">
                <a:solidFill>
                  <a:prstClr val="black"/>
                </a:solidFill>
              </a:rPr>
              <a:t>letra legible. </a:t>
            </a:r>
            <a:endParaRPr lang="es-PE" sz="2000" dirty="0" smtClean="0">
              <a:solidFill>
                <a:prstClr val="black"/>
              </a:solidFill>
            </a:endParaRPr>
          </a:p>
          <a:p>
            <a:pPr marL="457200" indent="-457200">
              <a:buClr>
                <a:srgbClr val="0070C0"/>
              </a:buClr>
              <a:buAutoNum type="arabicPeriod"/>
            </a:pPr>
            <a:r>
              <a:rPr lang="es-PE" sz="2000" dirty="0" smtClean="0">
                <a:solidFill>
                  <a:prstClr val="black"/>
                </a:solidFill>
              </a:rPr>
              <a:t>N</a:t>
            </a:r>
            <a:r>
              <a:rPr lang="es-PE" sz="2400" b="1" dirty="0" smtClean="0">
                <a:solidFill>
                  <a:prstClr val="black"/>
                </a:solidFill>
              </a:rPr>
              <a:t>o</a:t>
            </a:r>
            <a:r>
              <a:rPr lang="es-PE" sz="2400" dirty="0" smtClean="0">
                <a:solidFill>
                  <a:prstClr val="black"/>
                </a:solidFill>
              </a:rPr>
              <a:t> </a:t>
            </a:r>
            <a:r>
              <a:rPr lang="es-PE" sz="2400" dirty="0">
                <a:solidFill>
                  <a:prstClr val="black"/>
                </a:solidFill>
              </a:rPr>
              <a:t>hacer </a:t>
            </a:r>
            <a:r>
              <a:rPr lang="es-PE" sz="2400" b="1" dirty="0">
                <a:solidFill>
                  <a:prstClr val="black"/>
                </a:solidFill>
              </a:rPr>
              <a:t>alteraciones </a:t>
            </a:r>
            <a:r>
              <a:rPr lang="es-PE" sz="2400" dirty="0">
                <a:solidFill>
                  <a:prstClr val="black"/>
                </a:solidFill>
              </a:rPr>
              <a:t>o tachaduras</a:t>
            </a:r>
            <a:r>
              <a:rPr lang="es-PE" sz="2400" dirty="0" smtClean="0">
                <a:solidFill>
                  <a:prstClr val="black"/>
                </a:solidFill>
              </a:rPr>
              <a:t>.</a:t>
            </a:r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AutoNum type="arabicPeriod"/>
            </a:pPr>
            <a:r>
              <a:rPr lang="es-PE" sz="2400" b="1" dirty="0" smtClean="0">
                <a:solidFill>
                  <a:prstClr val="black"/>
                </a:solidFill>
              </a:rPr>
              <a:t>Evitar </a:t>
            </a:r>
            <a:r>
              <a:rPr lang="es-PE" sz="2400" b="1" dirty="0">
                <a:solidFill>
                  <a:prstClr val="black"/>
                </a:solidFill>
              </a:rPr>
              <a:t>abreviaturas o siglas</a:t>
            </a:r>
          </a:p>
          <a:p>
            <a:pPr marL="457200" indent="-457200">
              <a:buClr>
                <a:srgbClr val="0070C0"/>
              </a:buClr>
              <a:buAutoNum type="arabicPeriod"/>
            </a:pPr>
            <a:endParaRPr lang="es-PE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6224953" y="2109065"/>
            <a:ext cx="5181600" cy="4351338"/>
          </a:xfrm>
        </p:spPr>
        <p:txBody>
          <a:bodyPr/>
          <a:lstStyle/>
          <a:p>
            <a:pPr marL="0" indent="0">
              <a:buClr>
                <a:srgbClr val="0070C0"/>
              </a:buClr>
              <a:buNone/>
            </a:pPr>
            <a:r>
              <a:rPr lang="es-PE" sz="2000" dirty="0" smtClean="0">
                <a:solidFill>
                  <a:schemeClr val="accent1">
                    <a:lumMod val="75000"/>
                  </a:schemeClr>
                </a:solidFill>
              </a:rPr>
              <a:t>6.  </a:t>
            </a:r>
            <a:r>
              <a:rPr lang="es-PE" sz="2000" b="1" dirty="0">
                <a:solidFill>
                  <a:prstClr val="black"/>
                </a:solidFill>
              </a:rPr>
              <a:t>Verificar la exactitud de los datos de     identificación con la familia:</a:t>
            </a:r>
          </a:p>
          <a:p>
            <a:pPr marL="0" lvl="1" indent="0">
              <a:spcBef>
                <a:spcPts val="1000"/>
              </a:spcBef>
              <a:buClr>
                <a:srgbClr val="0070C0"/>
              </a:buClr>
              <a:buNone/>
            </a:pPr>
            <a:r>
              <a:rPr lang="es-PE" sz="2000" b="1" dirty="0" smtClean="0">
                <a:solidFill>
                  <a:prstClr val="black"/>
                </a:solidFill>
              </a:rPr>
              <a:t>	Incluyendo </a:t>
            </a:r>
            <a:r>
              <a:rPr lang="es-PE" sz="2000" b="1" dirty="0">
                <a:solidFill>
                  <a:prstClr val="black"/>
                </a:solidFill>
              </a:rPr>
              <a:t>la forma correcta de </a:t>
            </a:r>
            <a:r>
              <a:rPr lang="es-PE" sz="2000" b="1" dirty="0" smtClean="0">
                <a:solidFill>
                  <a:prstClr val="black"/>
                </a:solidFill>
              </a:rPr>
              <a:t>	escribir </a:t>
            </a:r>
            <a:r>
              <a:rPr lang="es-PE" sz="2000" b="1" dirty="0">
                <a:solidFill>
                  <a:prstClr val="black"/>
                </a:solidFill>
              </a:rPr>
              <a:t>el nombre del difunto;</a:t>
            </a:r>
          </a:p>
          <a:p>
            <a:pPr marL="0" lvl="1" indent="0">
              <a:spcBef>
                <a:spcPts val="1000"/>
              </a:spcBef>
              <a:buClr>
                <a:srgbClr val="0070C0"/>
              </a:buClr>
              <a:buNone/>
            </a:pPr>
            <a:r>
              <a:rPr lang="es-PE" sz="2000" b="1" dirty="0" smtClean="0">
                <a:solidFill>
                  <a:prstClr val="black"/>
                </a:solidFill>
              </a:rPr>
              <a:t>	Y </a:t>
            </a:r>
            <a:r>
              <a:rPr lang="es-PE" sz="2000" b="1" dirty="0">
                <a:solidFill>
                  <a:prstClr val="black"/>
                </a:solidFill>
              </a:rPr>
              <a:t>la fecha de fallecimiento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s-PE" sz="2000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s-PE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s-PE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PE" sz="2000" b="1" dirty="0" smtClean="0">
                <a:solidFill>
                  <a:prstClr val="black"/>
                </a:solidFill>
              </a:rPr>
              <a:t>Anotar </a:t>
            </a:r>
            <a:r>
              <a:rPr lang="es-PE" sz="2000" b="1" dirty="0">
                <a:solidFill>
                  <a:prstClr val="black"/>
                </a:solidFill>
              </a:rPr>
              <a:t>una causa de defunción por línea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s-PE" sz="2000" dirty="0" smtClean="0">
                <a:solidFill>
                  <a:schemeClr val="accent1">
                    <a:lumMod val="75000"/>
                  </a:schemeClr>
                </a:solidFill>
              </a:rPr>
              <a:t>8.</a:t>
            </a:r>
            <a:r>
              <a:rPr lang="es-PE" sz="2000" b="1" dirty="0" smtClean="0">
                <a:solidFill>
                  <a:prstClr val="black"/>
                </a:solidFill>
              </a:rPr>
              <a:t> Anotar </a:t>
            </a:r>
            <a:r>
              <a:rPr lang="es-PE" sz="2000" b="1" dirty="0">
                <a:solidFill>
                  <a:prstClr val="black"/>
                </a:solidFill>
              </a:rPr>
              <a:t>enfermedades sin </a:t>
            </a:r>
            <a:r>
              <a:rPr lang="es-PE" sz="2000" b="1" dirty="0" smtClean="0">
                <a:solidFill>
                  <a:prstClr val="black"/>
                </a:solidFill>
              </a:rPr>
              <a:t>ambigüedades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es-MX" sz="2000" b="1" dirty="0" smtClean="0">
                <a:solidFill>
                  <a:schemeClr val="accent1">
                    <a:lumMod val="75000"/>
                  </a:schemeClr>
                </a:solidFill>
              </a:rPr>
              <a:t>9. </a:t>
            </a:r>
            <a:r>
              <a:rPr lang="es-PE" sz="2000" b="1" dirty="0">
                <a:solidFill>
                  <a:prstClr val="black"/>
                </a:solidFill>
              </a:rPr>
              <a:t>Determinar la secuencia lógica de las causas </a:t>
            </a:r>
            <a:r>
              <a:rPr lang="es-PE" sz="2000" dirty="0">
                <a:solidFill>
                  <a:prstClr val="black"/>
                </a:solidFill>
              </a:rPr>
              <a:t>de la defunción y el </a:t>
            </a:r>
            <a:r>
              <a:rPr lang="es-PE" sz="2000" b="1" dirty="0">
                <a:solidFill>
                  <a:prstClr val="black"/>
                </a:solidFill>
              </a:rPr>
              <a:t>intervalo de tiempo </a:t>
            </a:r>
            <a:r>
              <a:rPr lang="es-PE" sz="2000" dirty="0">
                <a:solidFill>
                  <a:prstClr val="black"/>
                </a:solidFill>
              </a:rPr>
              <a:t>entre la aparición de la enfermedad o lesión y la muerte</a:t>
            </a:r>
          </a:p>
          <a:p>
            <a:pPr marL="0" indent="0">
              <a:buClr>
                <a:srgbClr val="0070C0"/>
              </a:buClr>
              <a:buNone/>
            </a:pPr>
            <a:endParaRPr lang="es-PE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P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7994" y="6165445"/>
            <a:ext cx="1725318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5250"/>
            <a:ext cx="1800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02805" y="29930"/>
            <a:ext cx="2117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altLang="es-PE" sz="2400" b="1" dirty="0">
                <a:solidFill>
                  <a:schemeClr val="bg1"/>
                </a:solidFill>
              </a:rPr>
              <a:t>Titulo tema 1.1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>
          <a:xfrm>
            <a:off x="6172200" y="1201097"/>
            <a:ext cx="5181600" cy="4351338"/>
          </a:xfrm>
        </p:spPr>
        <p:txBody>
          <a:bodyPr/>
          <a:lstStyle/>
          <a:p>
            <a:pPr marL="742950" indent="-742950" algn="just">
              <a:buClr>
                <a:srgbClr val="0070C0"/>
              </a:buClr>
              <a:buFont typeface="+mj-lt"/>
              <a:buAutoNum type="arabicPeriod" startAt="11"/>
            </a:pPr>
            <a:r>
              <a:rPr lang="es-PE" sz="2400" dirty="0">
                <a:solidFill>
                  <a:prstClr val="black"/>
                </a:solidFill>
              </a:rPr>
              <a:t>Emplear en caso de que proceda, los </a:t>
            </a:r>
            <a:r>
              <a:rPr lang="es-PE" sz="2400" b="1" dirty="0">
                <a:solidFill>
                  <a:prstClr val="black"/>
                </a:solidFill>
              </a:rPr>
              <a:t>apartados especiales</a:t>
            </a:r>
            <a:r>
              <a:rPr lang="es-PE" sz="2400" dirty="0">
                <a:solidFill>
                  <a:prstClr val="black"/>
                </a:solidFill>
              </a:rPr>
              <a:t> del Certificado de Defunción: </a:t>
            </a:r>
          </a:p>
          <a:p>
            <a:pPr marL="1143000" lvl="1" indent="-742950" algn="just">
              <a:buClr>
                <a:srgbClr val="0070C0"/>
              </a:buClr>
            </a:pPr>
            <a:r>
              <a:rPr lang="es-PE" dirty="0">
                <a:solidFill>
                  <a:prstClr val="black"/>
                </a:solidFill>
              </a:rPr>
              <a:t>Muerte de </a:t>
            </a:r>
            <a:r>
              <a:rPr lang="es-PE" b="1" dirty="0">
                <a:solidFill>
                  <a:prstClr val="black"/>
                </a:solidFill>
              </a:rPr>
              <a:t>mujer en edad fértil;</a:t>
            </a:r>
            <a:r>
              <a:rPr lang="es-PE" dirty="0">
                <a:solidFill>
                  <a:prstClr val="black"/>
                </a:solidFill>
              </a:rPr>
              <a:t> y </a:t>
            </a:r>
          </a:p>
          <a:p>
            <a:pPr marL="1143000" lvl="1" indent="-742950" algn="just">
              <a:buClr>
                <a:srgbClr val="0070C0"/>
              </a:buClr>
            </a:pPr>
            <a:r>
              <a:rPr lang="es-PE" dirty="0">
                <a:solidFill>
                  <a:prstClr val="black"/>
                </a:solidFill>
              </a:rPr>
              <a:t>Muerte por </a:t>
            </a:r>
            <a:r>
              <a:rPr lang="es-PE" b="1" dirty="0">
                <a:solidFill>
                  <a:prstClr val="black"/>
                </a:solidFill>
              </a:rPr>
              <a:t>causa accidental o  violenta</a:t>
            </a:r>
            <a:r>
              <a:rPr lang="es-PE" dirty="0">
                <a:solidFill>
                  <a:prstClr val="black"/>
                </a:solidFill>
              </a:rPr>
              <a:t>.</a:t>
            </a:r>
          </a:p>
          <a:p>
            <a:endParaRPr lang="es-PE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685799" y="1201097"/>
            <a:ext cx="5181600" cy="42299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515" y="2487106"/>
            <a:ext cx="5292969" cy="14265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8369" y="3316090"/>
            <a:ext cx="2743200" cy="3840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6063" y="4101317"/>
            <a:ext cx="6709722" cy="228010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6804" y="5997915"/>
            <a:ext cx="1725318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5250"/>
            <a:ext cx="1800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02805" y="29930"/>
            <a:ext cx="2117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altLang="es-PE" sz="2400" b="1" dirty="0">
                <a:solidFill>
                  <a:schemeClr val="bg1"/>
                </a:solidFill>
              </a:rPr>
              <a:t>Titulo tema 1.1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="" xmlns:a16="http://schemas.microsoft.com/office/drawing/2014/main" id="{8C527AF1-EB92-D64A-B20D-C5F1EEBD5D56}"/>
              </a:ext>
            </a:extLst>
          </p:cNvPr>
          <p:cNvSpPr/>
          <p:nvPr/>
        </p:nvSpPr>
        <p:spPr>
          <a:xfrm>
            <a:off x="1582496" y="591141"/>
            <a:ext cx="9460642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CERTIFICADO DE DEFUNCION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24608" y="119451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/>
              <a:t>Al llenar el </a:t>
            </a:r>
            <a:r>
              <a:rPr lang="es-ES_tradnl" dirty="0" smtClean="0"/>
              <a:t>Certificado de defunción </a:t>
            </a:r>
            <a:r>
              <a:rPr lang="es-ES_tradnl" dirty="0"/>
              <a:t>al médico se le pide que tome dos tipos de decisiones sobre la causa</a:t>
            </a:r>
            <a:r>
              <a:rPr lang="es-ES_tradnl" dirty="0" smtClean="0"/>
              <a:t>:</a:t>
            </a:r>
          </a:p>
          <a:p>
            <a:endParaRPr lang="es-ES_tradnl" dirty="0"/>
          </a:p>
          <a:p>
            <a:pPr lvl="1"/>
            <a:r>
              <a:rPr lang="es-ES_tradnl" b="1" i="1" dirty="0"/>
              <a:t>La primera es sobre la cadena causal que lleva a la muerte</a:t>
            </a:r>
            <a:r>
              <a:rPr lang="es-ES_tradnl" dirty="0"/>
              <a:t>, </a:t>
            </a:r>
            <a:r>
              <a:rPr lang="es-ES_tradnl" b="1" dirty="0">
                <a:solidFill>
                  <a:srgbClr val="0432FF"/>
                </a:solidFill>
              </a:rPr>
              <a:t>causa inmediata a la muerte y las causas subyacentes</a:t>
            </a:r>
            <a:r>
              <a:rPr lang="es-ES_tradnl" dirty="0"/>
              <a:t>, especificando en último lugar la causa que inició la cadena de eventos que sería la </a:t>
            </a:r>
            <a:r>
              <a:rPr lang="es-ES_tradnl" b="1" dirty="0">
                <a:solidFill>
                  <a:srgbClr val="0432FF"/>
                </a:solidFill>
              </a:rPr>
              <a:t>causa básica</a:t>
            </a:r>
            <a:r>
              <a:rPr lang="es-ES_tradnl" dirty="0"/>
              <a:t>. </a:t>
            </a:r>
            <a:endParaRPr lang="es-ES_tradnl" dirty="0" smtClean="0"/>
          </a:p>
          <a:p>
            <a:pPr lvl="1"/>
            <a:endParaRPr lang="es-ES_tradnl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9463" y="3502835"/>
            <a:ext cx="7361907" cy="3118760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6096000" y="205883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s-ES_tradnl" b="1" i="1" dirty="0"/>
              <a:t>La siguiente decisión se refiere al registro de otras entidades que hubieran contribuido al proceso</a:t>
            </a:r>
            <a:r>
              <a:rPr lang="es-ES_tradnl" dirty="0"/>
              <a:t>, pero no relacionadas con la causa directa de la muerte </a:t>
            </a:r>
            <a:r>
              <a:rPr lang="es-ES_tradnl" dirty="0" smtClean="0"/>
              <a:t>– </a:t>
            </a:r>
            <a:r>
              <a:rPr lang="es-ES_tradnl" b="1" dirty="0">
                <a:solidFill>
                  <a:srgbClr val="0432FF"/>
                </a:solidFill>
              </a:rPr>
              <a:t>causas </a:t>
            </a:r>
            <a:r>
              <a:rPr lang="es-ES_tradnl" b="1" dirty="0" smtClean="0">
                <a:solidFill>
                  <a:srgbClr val="0432FF"/>
                </a:solidFill>
              </a:rPr>
              <a:t>contribuyentes</a:t>
            </a:r>
            <a:r>
              <a:rPr lang="es-ES_tradnl" dirty="0"/>
              <a:t>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2926" y="5997972"/>
            <a:ext cx="1725318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95250"/>
            <a:ext cx="1800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302805" y="29930"/>
            <a:ext cx="2117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s-PE" altLang="es-PE" sz="2400" b="1" dirty="0">
                <a:solidFill>
                  <a:schemeClr val="bg1"/>
                </a:solidFill>
              </a:rPr>
              <a:t>Titulo tema 1.1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="" xmlns:a16="http://schemas.microsoft.com/office/drawing/2014/main" id="{8C527AF1-EB92-D64A-B20D-C5F1EEBD5D56}"/>
              </a:ext>
            </a:extLst>
          </p:cNvPr>
          <p:cNvSpPr/>
          <p:nvPr/>
        </p:nvSpPr>
        <p:spPr>
          <a:xfrm>
            <a:off x="1582496" y="591141"/>
            <a:ext cx="9460642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CASO CONFIRMADO 1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68569" y="163049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s-ES_tradnl" dirty="0" smtClean="0"/>
              <a:t>CODIFICAR EN </a:t>
            </a:r>
            <a:r>
              <a:rPr lang="es-ES_tradnl" b="1" dirty="0" smtClean="0">
                <a:solidFill>
                  <a:srgbClr val="0070C0"/>
                </a:solidFill>
              </a:rPr>
              <a:t>U07.1</a:t>
            </a:r>
            <a:endParaRPr lang="es-ES_tradnl" b="1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124" y="2003790"/>
            <a:ext cx="8325954" cy="422559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49350" y="1274885"/>
            <a:ext cx="191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2733" y="5967234"/>
            <a:ext cx="1725318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9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600</Words>
  <Application>Microsoft Office PowerPoint</Application>
  <PresentationFormat>Panorámica</PresentationFormat>
  <Paragraphs>102</Paragraphs>
  <Slides>19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user</cp:lastModifiedBy>
  <cp:revision>87</cp:revision>
  <dcterms:modified xsi:type="dcterms:W3CDTF">2020-04-08T00:58:20Z</dcterms:modified>
</cp:coreProperties>
</file>