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03" r:id="rId2"/>
  </p:sldMasterIdLst>
  <p:notesMasterIdLst>
    <p:notesMasterId r:id="rId40"/>
  </p:notesMasterIdLst>
  <p:handoutMasterIdLst>
    <p:handoutMasterId r:id="rId41"/>
  </p:handoutMasterIdLst>
  <p:sldIdLst>
    <p:sldId id="345" r:id="rId3"/>
    <p:sldId id="346" r:id="rId4"/>
    <p:sldId id="347" r:id="rId5"/>
    <p:sldId id="348" r:id="rId6"/>
    <p:sldId id="261" r:id="rId7"/>
    <p:sldId id="344" r:id="rId8"/>
    <p:sldId id="341" r:id="rId9"/>
    <p:sldId id="318" r:id="rId10"/>
    <p:sldId id="273" r:id="rId11"/>
    <p:sldId id="317" r:id="rId12"/>
    <p:sldId id="272" r:id="rId13"/>
    <p:sldId id="352" r:id="rId14"/>
    <p:sldId id="351" r:id="rId15"/>
    <p:sldId id="325" r:id="rId16"/>
    <p:sldId id="326" r:id="rId17"/>
    <p:sldId id="327" r:id="rId18"/>
    <p:sldId id="321" r:id="rId19"/>
    <p:sldId id="329" r:id="rId20"/>
    <p:sldId id="331" r:id="rId21"/>
    <p:sldId id="330" r:id="rId22"/>
    <p:sldId id="324" r:id="rId23"/>
    <p:sldId id="332" r:id="rId24"/>
    <p:sldId id="338" r:id="rId25"/>
    <p:sldId id="339" r:id="rId26"/>
    <p:sldId id="334" r:id="rId27"/>
    <p:sldId id="336" r:id="rId28"/>
    <p:sldId id="258" r:id="rId29"/>
    <p:sldId id="264" r:id="rId30"/>
    <p:sldId id="265" r:id="rId31"/>
    <p:sldId id="260" r:id="rId32"/>
    <p:sldId id="262" r:id="rId33"/>
    <p:sldId id="256" r:id="rId34"/>
    <p:sldId id="257" r:id="rId35"/>
    <p:sldId id="350" r:id="rId36"/>
    <p:sldId id="353" r:id="rId37"/>
    <p:sldId id="354" r:id="rId38"/>
    <p:sldId id="263" r:id="rId3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90\d\ESTADISTICA\eval_his_2014\DIRESA_EVAL_HIS2014_ITRI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resa%20Junin\Indicadores%20Estadistica\Evaluacion%20de%20Indicadores\1.%20Evaluacion%20Padron%20Nominal%20menores%206%20a&#241;os_Octubr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jcar\Downloads\IPRESS%20I3-I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E:\MsgPopupEN\down\REGISTRO%20MODIFICADOS%20HIS.xlsx" TargetMode="External"/><Relationship Id="rId4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1262906890424"/>
          <c:y val="7.5224731517439525E-2"/>
          <c:w val="0.64869021991783793"/>
          <c:h val="0.90321117570584053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Hoja4!$D$5:$F$5</c:f>
              <c:strCache>
                <c:ptCount val="3"/>
                <c:pt idx="0">
                  <c:v>(1)
OPORTUNIDAD</c:v>
                </c:pt>
                <c:pt idx="1">
                  <c:v>(2)
COBERTURA</c:v>
                </c:pt>
                <c:pt idx="2">
                  <c:v>(3)
CALIDAD</c:v>
                </c:pt>
              </c:strCache>
            </c:strRef>
          </c:cat>
          <c:val>
            <c:numRef>
              <c:f>Hoja4!$D$6:$F$6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214E-45ED-B0FE-FD49FF7BB2BC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FED3D2"/>
              </a:solidFill>
              <a:ln w="9525">
                <a:solidFill>
                  <a:schemeClr val="accent2"/>
                </a:solidFill>
                <a:prstDash val="sysDash"/>
              </a:ln>
              <a:effectLst/>
            </c:spPr>
          </c:marker>
          <c:cat>
            <c:strRef>
              <c:f>Hoja4!$D$5:$F$5</c:f>
              <c:strCache>
                <c:ptCount val="3"/>
                <c:pt idx="0">
                  <c:v>(1)
OPORTUNIDAD</c:v>
                </c:pt>
                <c:pt idx="1">
                  <c:v>(2)
COBERTURA</c:v>
                </c:pt>
                <c:pt idx="2">
                  <c:v>(3)
CALIDAD</c:v>
                </c:pt>
              </c:strCache>
            </c:strRef>
          </c:cat>
          <c:val>
            <c:numRef>
              <c:f>Hoja4!$D$7:$F$7</c:f>
              <c:numCache>
                <c:formatCode>0</c:formatCode>
                <c:ptCount val="3"/>
                <c:pt idx="0">
                  <c:v>96.36363636363636</c:v>
                </c:pt>
                <c:pt idx="1">
                  <c:v>95.909090909090907</c:v>
                </c:pt>
                <c:pt idx="2">
                  <c:v>69.545454545454547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4E-45ED-B0FE-FD49FF7BB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9848576"/>
        <c:axId val="689848248"/>
      </c:radarChart>
      <c:catAx>
        <c:axId val="68984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689848248"/>
        <c:crosses val="autoZero"/>
        <c:auto val="1"/>
        <c:lblAlgn val="ctr"/>
        <c:lblOffset val="100"/>
        <c:noMultiLvlLbl val="0"/>
      </c:catAx>
      <c:valAx>
        <c:axId val="689848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68984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Hoja4!$C$8:$C$18</c:f>
              <c:strCache>
                <c:ptCount val="11"/>
                <c:pt idx="0">
                  <c:v>Hospital DAC</c:v>
                </c:pt>
                <c:pt idx="1">
                  <c:v>Hospital El Carmen</c:v>
                </c:pt>
                <c:pt idx="2">
                  <c:v>Junin</c:v>
                </c:pt>
                <c:pt idx="3">
                  <c:v>Chanchamayo</c:v>
                </c:pt>
                <c:pt idx="4">
                  <c:v>Tarma</c:v>
                </c:pt>
                <c:pt idx="5">
                  <c:v>Pichanaki</c:v>
                </c:pt>
                <c:pt idx="6">
                  <c:v>Pangoa</c:v>
                </c:pt>
                <c:pt idx="7">
                  <c:v>Chupaca</c:v>
                </c:pt>
                <c:pt idx="8">
                  <c:v>Valle Mantaro</c:v>
                </c:pt>
                <c:pt idx="9">
                  <c:v>Satipo</c:v>
                </c:pt>
                <c:pt idx="10">
                  <c:v>Jauja</c:v>
                </c:pt>
              </c:strCache>
            </c:strRef>
          </c:cat>
          <c:val>
            <c:numRef>
              <c:f>Hoja4!$G$8:$G$18</c:f>
              <c:numCache>
                <c:formatCode>0.0</c:formatCode>
                <c:ptCount val="11"/>
                <c:pt idx="0">
                  <c:v>93.333333333333329</c:v>
                </c:pt>
                <c:pt idx="1">
                  <c:v>93.333333333333329</c:v>
                </c:pt>
                <c:pt idx="2">
                  <c:v>93.333333333333329</c:v>
                </c:pt>
                <c:pt idx="3">
                  <c:v>90</c:v>
                </c:pt>
                <c:pt idx="4">
                  <c:v>90</c:v>
                </c:pt>
                <c:pt idx="5">
                  <c:v>86.666666666666671</c:v>
                </c:pt>
                <c:pt idx="6">
                  <c:v>86.666666666666671</c:v>
                </c:pt>
                <c:pt idx="7">
                  <c:v>85</c:v>
                </c:pt>
                <c:pt idx="8">
                  <c:v>83.333333333333329</c:v>
                </c:pt>
                <c:pt idx="9">
                  <c:v>81.666666666666671</c:v>
                </c:pt>
                <c:pt idx="10">
                  <c:v>76.666666666666671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9F-4339-A675-DE875819F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822992"/>
        <c:axId val="689820696"/>
      </c:barChart>
      <c:catAx>
        <c:axId val="68982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689820696"/>
        <c:crosses val="autoZero"/>
        <c:auto val="1"/>
        <c:lblAlgn val="ctr"/>
        <c:lblOffset val="100"/>
        <c:noMultiLvlLbl val="0"/>
      </c:catAx>
      <c:valAx>
        <c:axId val="689820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68982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AVANCE COMO R</a:t>
            </a:r>
            <a:r>
              <a:rPr lang="en-US" b="1" dirty="0"/>
              <a:t>EGION JUNIN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Resumen!$J$3</c:f>
              <c:strCache>
                <c:ptCount val="1"/>
                <c:pt idx="0">
                  <c:v>REGION JUNIN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Resumen!$K$2:$R$2</c:f>
              <c:strCache>
                <c:ptCount val="8"/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SETIEMBRE</c:v>
                </c:pt>
                <c:pt idx="5">
                  <c:v>OCTUBRE</c:v>
                </c:pt>
                <c:pt idx="6">
                  <c:v>NOVIEMBRE</c:v>
                </c:pt>
                <c:pt idx="7">
                  <c:v>DICIEMBRE</c:v>
                </c:pt>
              </c:strCache>
            </c:strRef>
          </c:cat>
          <c:val>
            <c:numRef>
              <c:f>Resumen!$K$3:$R$3</c:f>
              <c:numCache>
                <c:formatCode>0.00</c:formatCode>
                <c:ptCount val="8"/>
                <c:pt idx="1">
                  <c:v>85.653587986990516</c:v>
                </c:pt>
                <c:pt idx="2">
                  <c:v>85.847444139200476</c:v>
                </c:pt>
                <c:pt idx="3">
                  <c:v>86.053934295703954</c:v>
                </c:pt>
                <c:pt idx="4">
                  <c:v>86.190317612288226</c:v>
                </c:pt>
                <c:pt idx="5">
                  <c:v>87.26400979798612</c:v>
                </c:pt>
                <c:pt idx="6">
                  <c:v>88.26</c:v>
                </c:pt>
                <c:pt idx="7">
                  <c:v>89.91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8E-43A4-A4C1-FE0C166971B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4780416"/>
        <c:axId val="114815360"/>
      </c:lineChart>
      <c:catAx>
        <c:axId val="114780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sz="1400" b="1" baseline="0" dirty="0"/>
                  <a:t>2019</a:t>
                </a:r>
                <a:endParaRPr lang="es-PE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4815360"/>
        <c:crosses val="autoZero"/>
        <c:auto val="1"/>
        <c:lblAlgn val="ctr"/>
        <c:lblOffset val="100"/>
        <c:noMultiLvlLbl val="0"/>
      </c:catAx>
      <c:valAx>
        <c:axId val="1148153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sz="1200" b="1"/>
                  <a:t>Porcentaje</a:t>
                </a:r>
                <a:r>
                  <a:rPr lang="es-PE" sz="1200" b="1" baseline="0"/>
                  <a:t> de avance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478041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PORCENTAJE DE AVANCE SEGUN PEI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7B-4C4E-9AE6-1B77ED6477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TABLA!$A$4:$A$13</c:f>
              <c:strCache>
                <c:ptCount val="10"/>
                <c:pt idx="0">
                  <c:v>TOTAL DIRESA JUNIN</c:v>
                </c:pt>
                <c:pt idx="1">
                  <c:v>RED DE SALUD TARMA</c:v>
                </c:pt>
                <c:pt idx="2">
                  <c:v>RED DE SALUD PICHANAKI</c:v>
                </c:pt>
                <c:pt idx="3">
                  <c:v>RED DE SALUD CHANCHAMAYO</c:v>
                </c:pt>
                <c:pt idx="4">
                  <c:v>RED DE SALUD JUNIN</c:v>
                </c:pt>
                <c:pt idx="5">
                  <c:v>RED DE SALUD CHUPACA</c:v>
                </c:pt>
                <c:pt idx="6">
                  <c:v>RED DE SALUD PANGOA</c:v>
                </c:pt>
                <c:pt idx="7">
                  <c:v>RED DE SALUD JAUJA</c:v>
                </c:pt>
                <c:pt idx="8">
                  <c:v>RED DE SALUD SATIPO</c:v>
                </c:pt>
                <c:pt idx="9">
                  <c:v>RED DE SALUD VALLE DEL MANTARO</c:v>
                </c:pt>
              </c:strCache>
            </c:strRef>
          </c:cat>
          <c:val>
            <c:numRef>
              <c:f>TABLA!$F$4:$F$13</c:f>
              <c:numCache>
                <c:formatCode>0</c:formatCode>
                <c:ptCount val="10"/>
                <c:pt idx="0">
                  <c:v>46.376811594202898</c:v>
                </c:pt>
                <c:pt idx="1">
                  <c:v>100</c:v>
                </c:pt>
                <c:pt idx="2">
                  <c:v>75</c:v>
                </c:pt>
                <c:pt idx="3">
                  <c:v>66.666666666666657</c:v>
                </c:pt>
                <c:pt idx="4">
                  <c:v>66.666666666666657</c:v>
                </c:pt>
                <c:pt idx="5">
                  <c:v>50</c:v>
                </c:pt>
                <c:pt idx="6">
                  <c:v>50</c:v>
                </c:pt>
                <c:pt idx="7">
                  <c:v>44.444444444444443</c:v>
                </c:pt>
                <c:pt idx="8">
                  <c:v>36.363636363636367</c:v>
                </c:pt>
                <c:pt idx="9">
                  <c:v>26.086956521739129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7B-4C4E-9AE6-1B77ED647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9544376"/>
        <c:axId val="579546936"/>
      </c:barChart>
      <c:catAx>
        <c:axId val="579544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79546936"/>
        <c:crosses val="autoZero"/>
        <c:auto val="1"/>
        <c:lblAlgn val="ctr"/>
        <c:lblOffset val="100"/>
        <c:noMultiLvlLbl val="0"/>
      </c:catAx>
      <c:valAx>
        <c:axId val="579546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79544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ENERO!$A$7:$A$16</cx:f>
        <cx:lvl ptCount="10">
          <cx:pt idx="0">VALLE DEL MANTARO</cx:pt>
          <cx:pt idx="1">SATIPO</cx:pt>
          <cx:pt idx="2">PICHANAKI</cx:pt>
          <cx:pt idx="3">CHUPACA</cx:pt>
          <cx:pt idx="4">JAUJA</cx:pt>
          <cx:pt idx="5">CHANCHAMAYO</cx:pt>
          <cx:pt idx="6">TARMA</cx:pt>
          <cx:pt idx="7">SAN MARTIN DE PANGOA</cx:pt>
          <cx:pt idx="8">HOSP.DAC Y CARMEN</cx:pt>
          <cx:pt idx="9">JUNIN</cx:pt>
        </cx:lvl>
      </cx:strDim>
      <cx:numDim type="val">
        <cx:f>ENERO!$M$7:$M$16</cx:f>
        <cx:lvl ptCount="10" formatCode="0.00">
          <cx:pt idx="0">28.699472877843995</cx:pt>
          <cx:pt idx="1">19.530517065664167</cx:pt>
          <cx:pt idx="2">10.744247889149113</cx:pt>
          <cx:pt idx="3">8.8969580799524834</cx:pt>
          <cx:pt idx="4">8.0627417101435572</cx:pt>
          <cx:pt idx="5">7.799518098310644</cx:pt>
          <cx:pt idx="6">6.3261408043843597</cx:pt>
          <cx:pt idx="7">5.7821453399296718</cx:pt>
          <cx:pt idx="8">3.0392203181631041</cx:pt>
          <cx:pt idx="9">1.1190378164588999</cx:pt>
        </cx:lvl>
      </cx:numDim>
    </cx:data>
  </cx:chartData>
  <cx:chart>
    <cx:title pos="t" align="ctr" overlay="0">
      <cx:tx>
        <cx:txData>
          <cx:v>% Registros HIS corregidos por RedesDIRESA JUNIN - 2019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/>
          </a:pPr>
          <a:r>
            <a:rPr lang="es-ES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% Registros HIS corregidos por Redes</a:t>
          </a:r>
          <a:br>
            <a:rPr lang="es-ES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</a:br>
          <a:r>
            <a:rPr lang="es-ES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DIRESA JUNIN - 2019</a:t>
          </a:r>
        </a:p>
      </cx:txPr>
    </cx:title>
    <cx:plotArea>
      <cx:plotAreaRegion>
        <cx:series layoutId="funnel" uniqueId="{B2D24BCB-0934-4F81-8855-5A137745C22A}">
          <cx:dataLabels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/>
            </a:pPr>
            <a:endParaRPr lang="es-ES" sz="8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98C11-584D-4912-A0C6-199AA01FDC9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732D800F-879B-448A-BBAD-81C912B25F07}">
      <dgm:prSet phldrT="[Texto]" custT="1"/>
      <dgm:spPr/>
      <dgm:t>
        <a:bodyPr/>
        <a:lstStyle/>
        <a:p>
          <a:r>
            <a:rPr lang="es-PE" sz="2000" dirty="0"/>
            <a:t>Archivos </a:t>
          </a:r>
          <a:r>
            <a:rPr lang="es-PE" sz="2000" dirty="0" err="1"/>
            <a:t>excel</a:t>
          </a:r>
          <a:r>
            <a:rPr lang="es-PE" sz="2000" dirty="0"/>
            <a:t> consolidados</a:t>
          </a:r>
        </a:p>
        <a:p>
          <a:r>
            <a:rPr lang="es-PE" sz="1100" dirty="0"/>
            <a:t>2002 - 2012</a:t>
          </a:r>
        </a:p>
      </dgm:t>
    </dgm:pt>
    <dgm:pt modelId="{3D9821EE-3CBF-40B7-B40D-F07B0D045EE5}" type="parTrans" cxnId="{84D5F690-CC85-4298-ACED-E23266AD5AF2}">
      <dgm:prSet/>
      <dgm:spPr/>
      <dgm:t>
        <a:bodyPr/>
        <a:lstStyle/>
        <a:p>
          <a:endParaRPr lang="es-PE"/>
        </a:p>
      </dgm:t>
    </dgm:pt>
    <dgm:pt modelId="{44E82D8B-4820-47C1-9129-AB21E467C1FC}" type="sibTrans" cxnId="{84D5F690-CC85-4298-ACED-E23266AD5AF2}">
      <dgm:prSet/>
      <dgm:spPr/>
      <dgm:t>
        <a:bodyPr/>
        <a:lstStyle/>
        <a:p>
          <a:endParaRPr lang="es-PE"/>
        </a:p>
      </dgm:t>
    </dgm:pt>
    <dgm:pt modelId="{245D7714-C801-437F-8498-1CB39F5C47D8}">
      <dgm:prSet phldrT="[Texto]" custT="1"/>
      <dgm:spPr/>
      <dgm:t>
        <a:bodyPr/>
        <a:lstStyle/>
        <a:p>
          <a:r>
            <a:rPr lang="es-PE" sz="2400" dirty="0"/>
            <a:t>HIS </a:t>
          </a:r>
          <a:r>
            <a:rPr lang="es-PE" sz="2400" dirty="0" err="1"/>
            <a:t>Clipper</a:t>
          </a:r>
          <a:endParaRPr lang="es-PE" sz="1200" dirty="0"/>
        </a:p>
        <a:p>
          <a:r>
            <a:rPr lang="es-PE" sz="1200" dirty="0"/>
            <a:t>2013 - 2016</a:t>
          </a:r>
          <a:endParaRPr lang="es-PE" sz="2400" dirty="0"/>
        </a:p>
      </dgm:t>
    </dgm:pt>
    <dgm:pt modelId="{8C649EE4-4C30-4E35-B856-8E2513693E31}" type="parTrans" cxnId="{868AFE30-B90B-43F0-B9E5-461F4F95D873}">
      <dgm:prSet/>
      <dgm:spPr/>
      <dgm:t>
        <a:bodyPr/>
        <a:lstStyle/>
        <a:p>
          <a:endParaRPr lang="es-PE"/>
        </a:p>
      </dgm:t>
    </dgm:pt>
    <dgm:pt modelId="{FE455BDC-8E74-44F7-B7C4-E1E1350AAC00}" type="sibTrans" cxnId="{868AFE30-B90B-43F0-B9E5-461F4F95D873}">
      <dgm:prSet/>
      <dgm:spPr/>
      <dgm:t>
        <a:bodyPr/>
        <a:lstStyle/>
        <a:p>
          <a:endParaRPr lang="es-PE"/>
        </a:p>
      </dgm:t>
    </dgm:pt>
    <dgm:pt modelId="{183DDDF9-E30B-4E7C-BD2C-6AB2A9E2BD2C}">
      <dgm:prSet phldrT="[Texto]" custT="1"/>
      <dgm:spPr/>
      <dgm:t>
        <a:bodyPr/>
        <a:lstStyle/>
        <a:p>
          <a:r>
            <a:rPr lang="es-PE" sz="2400" dirty="0"/>
            <a:t>HISMINSA, VPH</a:t>
          </a:r>
        </a:p>
        <a:p>
          <a:r>
            <a:rPr lang="es-PE" sz="1200" dirty="0"/>
            <a:t>Validación DNI con Padrón Nominal y RENIEC</a:t>
          </a:r>
        </a:p>
        <a:p>
          <a:r>
            <a:rPr lang="es-PE" sz="1200" dirty="0"/>
            <a:t>2017</a:t>
          </a:r>
        </a:p>
      </dgm:t>
    </dgm:pt>
    <dgm:pt modelId="{BA894ACA-A90C-46EA-BEB5-FCFA485C130A}" type="parTrans" cxnId="{4B3C8AD9-261C-423F-8047-191B7933D1F8}">
      <dgm:prSet/>
      <dgm:spPr/>
      <dgm:t>
        <a:bodyPr/>
        <a:lstStyle/>
        <a:p>
          <a:endParaRPr lang="es-PE"/>
        </a:p>
      </dgm:t>
    </dgm:pt>
    <dgm:pt modelId="{B76A8999-7F12-44FC-904F-3F70837A8376}" type="sibTrans" cxnId="{4B3C8AD9-261C-423F-8047-191B7933D1F8}">
      <dgm:prSet/>
      <dgm:spPr/>
      <dgm:t>
        <a:bodyPr/>
        <a:lstStyle/>
        <a:p>
          <a:endParaRPr lang="es-PE"/>
        </a:p>
      </dgm:t>
    </dgm:pt>
    <dgm:pt modelId="{7C96585D-5982-4747-9F0B-E6F6DE4ED148}">
      <dgm:prSet custT="1"/>
      <dgm:spPr/>
      <dgm:t>
        <a:bodyPr/>
        <a:lstStyle/>
        <a:p>
          <a:r>
            <a:rPr lang="es-PE" sz="2800" dirty="0"/>
            <a:t>Historia Clínica Electrónica</a:t>
          </a:r>
        </a:p>
        <a:p>
          <a:r>
            <a:rPr lang="es-PE" sz="2400" b="1" dirty="0"/>
            <a:t>e-QHALI</a:t>
          </a:r>
          <a:endParaRPr lang="es-PE" sz="2800" b="1" dirty="0"/>
        </a:p>
        <a:p>
          <a:r>
            <a:rPr lang="es-PE" sz="1400" dirty="0"/>
            <a:t>2019 - 2020</a:t>
          </a:r>
        </a:p>
      </dgm:t>
    </dgm:pt>
    <dgm:pt modelId="{B6E16C89-08CA-4534-98F3-00680410AC1F}" type="parTrans" cxnId="{63BAF2D2-01DE-40F2-B7D0-A1C1914E369B}">
      <dgm:prSet/>
      <dgm:spPr/>
      <dgm:t>
        <a:bodyPr/>
        <a:lstStyle/>
        <a:p>
          <a:endParaRPr lang="es-PE"/>
        </a:p>
      </dgm:t>
    </dgm:pt>
    <dgm:pt modelId="{32C759CF-577F-4A8B-93C2-30F930BAD134}" type="sibTrans" cxnId="{63BAF2D2-01DE-40F2-B7D0-A1C1914E369B}">
      <dgm:prSet/>
      <dgm:spPr/>
      <dgm:t>
        <a:bodyPr/>
        <a:lstStyle/>
        <a:p>
          <a:endParaRPr lang="es-PE"/>
        </a:p>
      </dgm:t>
    </dgm:pt>
    <dgm:pt modelId="{8A17F2B4-7384-4707-9DF5-2A6135ECB6EF}">
      <dgm:prSet phldrT="[Texto]" custT="1"/>
      <dgm:spPr/>
      <dgm:t>
        <a:bodyPr/>
        <a:lstStyle/>
        <a:p>
          <a:r>
            <a:rPr lang="es-PE" sz="1600" b="1" dirty="0"/>
            <a:t>HISMINSA</a:t>
          </a:r>
          <a:r>
            <a:rPr lang="es-PE" sz="1600" dirty="0"/>
            <a:t>, VPH, Carnet de Vacunas</a:t>
          </a:r>
        </a:p>
        <a:p>
          <a:r>
            <a:rPr lang="es-PE" sz="1600" dirty="0"/>
            <a:t>Validación DNI con Padrón Nominal y RENIEC</a:t>
          </a:r>
        </a:p>
        <a:p>
          <a:r>
            <a:rPr lang="es-PE" sz="1600" dirty="0"/>
            <a:t>2018 - 2019</a:t>
          </a:r>
        </a:p>
      </dgm:t>
    </dgm:pt>
    <dgm:pt modelId="{104BA2E2-419C-4CD1-A4DA-880E8EA38E14}" type="parTrans" cxnId="{D4BA97E2-3992-4859-A705-9FFA6E491D03}">
      <dgm:prSet/>
      <dgm:spPr/>
      <dgm:t>
        <a:bodyPr/>
        <a:lstStyle/>
        <a:p>
          <a:endParaRPr lang="es-PE"/>
        </a:p>
      </dgm:t>
    </dgm:pt>
    <dgm:pt modelId="{C8AA9CE8-019A-4AEE-8AE1-2143F4D22F1B}" type="sibTrans" cxnId="{D4BA97E2-3992-4859-A705-9FFA6E491D03}">
      <dgm:prSet/>
      <dgm:spPr/>
      <dgm:t>
        <a:bodyPr/>
        <a:lstStyle/>
        <a:p>
          <a:endParaRPr lang="es-PE"/>
        </a:p>
      </dgm:t>
    </dgm:pt>
    <dgm:pt modelId="{52BD8208-967D-4A33-AF39-C7D9815A864A}" type="pres">
      <dgm:prSet presAssocID="{7E898C11-584D-4912-A0C6-199AA01FDC9B}" presName="rootnode" presStyleCnt="0">
        <dgm:presLayoutVars>
          <dgm:chMax/>
          <dgm:chPref/>
          <dgm:dir/>
          <dgm:animLvl val="lvl"/>
        </dgm:presLayoutVars>
      </dgm:prSet>
      <dgm:spPr/>
    </dgm:pt>
    <dgm:pt modelId="{6FEFB71B-4C68-4F2C-8934-DB1E1B8B582F}" type="pres">
      <dgm:prSet presAssocID="{732D800F-879B-448A-BBAD-81C912B25F07}" presName="composite" presStyleCnt="0"/>
      <dgm:spPr/>
    </dgm:pt>
    <dgm:pt modelId="{A0BE20B8-E942-45E0-9196-E021C867FCC8}" type="pres">
      <dgm:prSet presAssocID="{732D800F-879B-448A-BBAD-81C912B25F07}" presName="LShape" presStyleLbl="alignNode1" presStyleIdx="0" presStyleCnt="9" custScaleY="116817"/>
      <dgm:spPr/>
    </dgm:pt>
    <dgm:pt modelId="{7653FBC5-104A-4DB1-82EA-92EF8C02888E}" type="pres">
      <dgm:prSet presAssocID="{732D800F-879B-448A-BBAD-81C912B25F07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FC4BC742-03F1-45A5-B471-99983D50915B}" type="pres">
      <dgm:prSet presAssocID="{732D800F-879B-448A-BBAD-81C912B25F07}" presName="Triangle" presStyleLbl="alignNode1" presStyleIdx="1" presStyleCnt="9"/>
      <dgm:spPr>
        <a:solidFill>
          <a:schemeClr val="accent5"/>
        </a:solidFill>
      </dgm:spPr>
    </dgm:pt>
    <dgm:pt modelId="{08681B52-FF63-40A6-A2D4-E98DC72EE4D5}" type="pres">
      <dgm:prSet presAssocID="{44E82D8B-4820-47C1-9129-AB21E467C1FC}" presName="sibTrans" presStyleCnt="0"/>
      <dgm:spPr/>
    </dgm:pt>
    <dgm:pt modelId="{4B2DE2B0-9106-4B18-989E-5C33280F83C6}" type="pres">
      <dgm:prSet presAssocID="{44E82D8B-4820-47C1-9129-AB21E467C1FC}" presName="space" presStyleCnt="0"/>
      <dgm:spPr/>
    </dgm:pt>
    <dgm:pt modelId="{C1562AE9-19C8-4424-BC9F-9464C15A1D65}" type="pres">
      <dgm:prSet presAssocID="{245D7714-C801-437F-8498-1CB39F5C47D8}" presName="composite" presStyleCnt="0"/>
      <dgm:spPr/>
    </dgm:pt>
    <dgm:pt modelId="{D7104330-8036-4B33-A4BA-D87970D5A96C}" type="pres">
      <dgm:prSet presAssocID="{245D7714-C801-437F-8498-1CB39F5C47D8}" presName="LShape" presStyleLbl="alignNode1" presStyleIdx="2" presStyleCnt="9" custScaleY="116483"/>
      <dgm:spPr/>
    </dgm:pt>
    <dgm:pt modelId="{8EBB3AB6-4796-454B-91AC-2A5C8A03CA6A}" type="pres">
      <dgm:prSet presAssocID="{245D7714-C801-437F-8498-1CB39F5C47D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7033052-08E6-430D-B300-06EC97AEE010}" type="pres">
      <dgm:prSet presAssocID="{245D7714-C801-437F-8498-1CB39F5C47D8}" presName="Triangle" presStyleLbl="alignNode1" presStyleIdx="3" presStyleCnt="9"/>
      <dgm:spPr/>
    </dgm:pt>
    <dgm:pt modelId="{EE631928-D012-4D45-B9F0-257F3020B8C3}" type="pres">
      <dgm:prSet presAssocID="{FE455BDC-8E74-44F7-B7C4-E1E1350AAC00}" presName="sibTrans" presStyleCnt="0"/>
      <dgm:spPr/>
    </dgm:pt>
    <dgm:pt modelId="{6CA31249-FB81-4B3F-9296-F24819531D73}" type="pres">
      <dgm:prSet presAssocID="{FE455BDC-8E74-44F7-B7C4-E1E1350AAC00}" presName="space" presStyleCnt="0"/>
      <dgm:spPr/>
    </dgm:pt>
    <dgm:pt modelId="{34BCC5D2-9346-4AE9-88AB-D8AF4E7D544F}" type="pres">
      <dgm:prSet presAssocID="{183DDDF9-E30B-4E7C-BD2C-6AB2A9E2BD2C}" presName="composite" presStyleCnt="0"/>
      <dgm:spPr/>
    </dgm:pt>
    <dgm:pt modelId="{21ECEDC6-05C1-40D7-BE3D-51554C47200D}" type="pres">
      <dgm:prSet presAssocID="{183DDDF9-E30B-4E7C-BD2C-6AB2A9E2BD2C}" presName="LShape" presStyleLbl="alignNode1" presStyleIdx="4" presStyleCnt="9" custScaleX="99725" custScaleY="128416" custLinFactNeighborX="-2999" custLinFactNeighborY="1715"/>
      <dgm:spPr/>
    </dgm:pt>
    <dgm:pt modelId="{AA39135C-6779-44B3-9299-DC1425E3B32D}" type="pres">
      <dgm:prSet presAssocID="{183DDDF9-E30B-4E7C-BD2C-6AB2A9E2BD2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DC8964D2-F028-4EDE-92CC-36126122BAA5}" type="pres">
      <dgm:prSet presAssocID="{183DDDF9-E30B-4E7C-BD2C-6AB2A9E2BD2C}" presName="Triangle" presStyleLbl="alignNode1" presStyleIdx="5" presStyleCnt="9" custLinFactNeighborX="-22531" custLinFactNeighborY="-1869"/>
      <dgm:spPr>
        <a:solidFill>
          <a:schemeClr val="accent5"/>
        </a:solidFill>
        <a:ln>
          <a:solidFill>
            <a:srgbClr val="0070C0"/>
          </a:solidFill>
        </a:ln>
      </dgm:spPr>
    </dgm:pt>
    <dgm:pt modelId="{F8EEB25F-C9EF-437D-B684-3D5EE4E8E163}" type="pres">
      <dgm:prSet presAssocID="{B76A8999-7F12-44FC-904F-3F70837A8376}" presName="sibTrans" presStyleCnt="0"/>
      <dgm:spPr/>
    </dgm:pt>
    <dgm:pt modelId="{53FA7924-036D-4387-95AA-5A221CE008D2}" type="pres">
      <dgm:prSet presAssocID="{B76A8999-7F12-44FC-904F-3F70837A8376}" presName="space" presStyleCnt="0"/>
      <dgm:spPr/>
    </dgm:pt>
    <dgm:pt modelId="{EE9F1216-66C5-4F73-A4E8-091594BDC6E4}" type="pres">
      <dgm:prSet presAssocID="{8A17F2B4-7384-4707-9DF5-2A6135ECB6EF}" presName="composite" presStyleCnt="0"/>
      <dgm:spPr/>
    </dgm:pt>
    <dgm:pt modelId="{EB47FD20-AE86-4B11-8089-3F0C5C851052}" type="pres">
      <dgm:prSet presAssocID="{8A17F2B4-7384-4707-9DF5-2A6135ECB6EF}" presName="LShape" presStyleLbl="alignNode1" presStyleIdx="6" presStyleCnt="9" custScaleX="111160" custLinFactNeighborX="-6421" custLinFactNeighborY="-8224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92DE278A-4ECC-4E93-873C-F958C3E1EB6E}" type="pres">
      <dgm:prSet presAssocID="{8A17F2B4-7384-4707-9DF5-2A6135ECB6EF}" presName="ParentText" presStyleLbl="revTx" presStyleIdx="3" presStyleCnt="5" custLinFactNeighborX="-8360">
        <dgm:presLayoutVars>
          <dgm:chMax val="0"/>
          <dgm:chPref val="0"/>
          <dgm:bulletEnabled val="1"/>
        </dgm:presLayoutVars>
      </dgm:prSet>
      <dgm:spPr/>
    </dgm:pt>
    <dgm:pt modelId="{F9B3467E-7995-409F-AF99-778F5EDC354E}" type="pres">
      <dgm:prSet presAssocID="{8A17F2B4-7384-4707-9DF5-2A6135ECB6EF}" presName="Triangle" presStyleLbl="alignNode1" presStyleIdx="7" presStyleCnt="9" custLinFactNeighborY="15519"/>
      <dgm:spPr>
        <a:solidFill>
          <a:srgbClr val="0070C0"/>
        </a:solidFill>
        <a:ln>
          <a:solidFill>
            <a:srgbClr val="0070C0"/>
          </a:solidFill>
        </a:ln>
      </dgm:spPr>
    </dgm:pt>
    <dgm:pt modelId="{8E57DD8B-97D1-46FD-B477-4B0FD843EC21}" type="pres">
      <dgm:prSet presAssocID="{C8AA9CE8-019A-4AEE-8AE1-2143F4D22F1B}" presName="sibTrans" presStyleCnt="0"/>
      <dgm:spPr/>
    </dgm:pt>
    <dgm:pt modelId="{3081808F-F842-4D8E-A168-F748C56BD6C5}" type="pres">
      <dgm:prSet presAssocID="{C8AA9CE8-019A-4AEE-8AE1-2143F4D22F1B}" presName="space" presStyleCnt="0"/>
      <dgm:spPr/>
    </dgm:pt>
    <dgm:pt modelId="{6F28DF69-9F78-4DFE-8B90-8385CECCDCDB}" type="pres">
      <dgm:prSet presAssocID="{7C96585D-5982-4747-9F0B-E6F6DE4ED148}" presName="composite" presStyleCnt="0"/>
      <dgm:spPr/>
    </dgm:pt>
    <dgm:pt modelId="{F5725FEC-F885-4276-98E0-7012F119C35F}" type="pres">
      <dgm:prSet presAssocID="{7C96585D-5982-4747-9F0B-E6F6DE4ED148}" presName="LShape" presStyleLbl="alignNode1" presStyleIdx="8" presStyleCnt="9"/>
      <dgm:spPr>
        <a:solidFill>
          <a:srgbClr val="B56DDD"/>
        </a:solidFill>
        <a:ln>
          <a:solidFill>
            <a:schemeClr val="bg1">
              <a:lumMod val="85000"/>
            </a:schemeClr>
          </a:solidFill>
        </a:ln>
      </dgm:spPr>
    </dgm:pt>
    <dgm:pt modelId="{33789335-4F64-4703-9073-9EA5FF889382}" type="pres">
      <dgm:prSet presAssocID="{7C96585D-5982-4747-9F0B-E6F6DE4ED14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2F0D9605-B5DB-4403-B14C-57AA99ACAF73}" type="presOf" srcId="{245D7714-C801-437F-8498-1CB39F5C47D8}" destId="{8EBB3AB6-4796-454B-91AC-2A5C8A03CA6A}" srcOrd="0" destOrd="0" presId="urn:microsoft.com/office/officeart/2009/3/layout/StepUpProcess"/>
    <dgm:cxn modelId="{5BE2C217-FAC8-40F9-91D2-66292F917A7D}" type="presOf" srcId="{7C96585D-5982-4747-9F0B-E6F6DE4ED148}" destId="{33789335-4F64-4703-9073-9EA5FF889382}" srcOrd="0" destOrd="0" presId="urn:microsoft.com/office/officeart/2009/3/layout/StepUpProcess"/>
    <dgm:cxn modelId="{868AFE30-B90B-43F0-B9E5-461F4F95D873}" srcId="{7E898C11-584D-4912-A0C6-199AA01FDC9B}" destId="{245D7714-C801-437F-8498-1CB39F5C47D8}" srcOrd="1" destOrd="0" parTransId="{8C649EE4-4C30-4E35-B856-8E2513693E31}" sibTransId="{FE455BDC-8E74-44F7-B7C4-E1E1350AAC00}"/>
    <dgm:cxn modelId="{8D595F48-32DC-469C-8A3D-66385F8457BB}" type="presOf" srcId="{8A17F2B4-7384-4707-9DF5-2A6135ECB6EF}" destId="{92DE278A-4ECC-4E93-873C-F958C3E1EB6E}" srcOrd="0" destOrd="0" presId="urn:microsoft.com/office/officeart/2009/3/layout/StepUpProcess"/>
    <dgm:cxn modelId="{C0B3226A-09FA-41A8-8A53-8B7696C6A342}" type="presOf" srcId="{732D800F-879B-448A-BBAD-81C912B25F07}" destId="{7653FBC5-104A-4DB1-82EA-92EF8C02888E}" srcOrd="0" destOrd="0" presId="urn:microsoft.com/office/officeart/2009/3/layout/StepUpProcess"/>
    <dgm:cxn modelId="{84D5F690-CC85-4298-ACED-E23266AD5AF2}" srcId="{7E898C11-584D-4912-A0C6-199AA01FDC9B}" destId="{732D800F-879B-448A-BBAD-81C912B25F07}" srcOrd="0" destOrd="0" parTransId="{3D9821EE-3CBF-40B7-B40D-F07B0D045EE5}" sibTransId="{44E82D8B-4820-47C1-9129-AB21E467C1FC}"/>
    <dgm:cxn modelId="{F0158EB3-55DF-4704-9287-9AB5144BEF7D}" type="presOf" srcId="{183DDDF9-E30B-4E7C-BD2C-6AB2A9E2BD2C}" destId="{AA39135C-6779-44B3-9299-DC1425E3B32D}" srcOrd="0" destOrd="0" presId="urn:microsoft.com/office/officeart/2009/3/layout/StepUpProcess"/>
    <dgm:cxn modelId="{CE041AC2-D213-411D-B068-4C587E8ABF23}" type="presOf" srcId="{7E898C11-584D-4912-A0C6-199AA01FDC9B}" destId="{52BD8208-967D-4A33-AF39-C7D9815A864A}" srcOrd="0" destOrd="0" presId="urn:microsoft.com/office/officeart/2009/3/layout/StepUpProcess"/>
    <dgm:cxn modelId="{63BAF2D2-01DE-40F2-B7D0-A1C1914E369B}" srcId="{7E898C11-584D-4912-A0C6-199AA01FDC9B}" destId="{7C96585D-5982-4747-9F0B-E6F6DE4ED148}" srcOrd="4" destOrd="0" parTransId="{B6E16C89-08CA-4534-98F3-00680410AC1F}" sibTransId="{32C759CF-577F-4A8B-93C2-30F930BAD134}"/>
    <dgm:cxn modelId="{4B3C8AD9-261C-423F-8047-191B7933D1F8}" srcId="{7E898C11-584D-4912-A0C6-199AA01FDC9B}" destId="{183DDDF9-E30B-4E7C-BD2C-6AB2A9E2BD2C}" srcOrd="2" destOrd="0" parTransId="{BA894ACA-A90C-46EA-BEB5-FCFA485C130A}" sibTransId="{B76A8999-7F12-44FC-904F-3F70837A8376}"/>
    <dgm:cxn modelId="{D4BA97E2-3992-4859-A705-9FFA6E491D03}" srcId="{7E898C11-584D-4912-A0C6-199AA01FDC9B}" destId="{8A17F2B4-7384-4707-9DF5-2A6135ECB6EF}" srcOrd="3" destOrd="0" parTransId="{104BA2E2-419C-4CD1-A4DA-880E8EA38E14}" sibTransId="{C8AA9CE8-019A-4AEE-8AE1-2143F4D22F1B}"/>
    <dgm:cxn modelId="{F1DD2D72-C03D-46A8-8B4A-5AE185D811E5}" type="presParOf" srcId="{52BD8208-967D-4A33-AF39-C7D9815A864A}" destId="{6FEFB71B-4C68-4F2C-8934-DB1E1B8B582F}" srcOrd="0" destOrd="0" presId="urn:microsoft.com/office/officeart/2009/3/layout/StepUpProcess"/>
    <dgm:cxn modelId="{4B940345-7620-47AE-9648-AEC2EEA3D06D}" type="presParOf" srcId="{6FEFB71B-4C68-4F2C-8934-DB1E1B8B582F}" destId="{A0BE20B8-E942-45E0-9196-E021C867FCC8}" srcOrd="0" destOrd="0" presId="urn:microsoft.com/office/officeart/2009/3/layout/StepUpProcess"/>
    <dgm:cxn modelId="{ACFD24DA-51D3-4C3E-9B10-552CB6402521}" type="presParOf" srcId="{6FEFB71B-4C68-4F2C-8934-DB1E1B8B582F}" destId="{7653FBC5-104A-4DB1-82EA-92EF8C02888E}" srcOrd="1" destOrd="0" presId="urn:microsoft.com/office/officeart/2009/3/layout/StepUpProcess"/>
    <dgm:cxn modelId="{3F5E7370-AB95-4C47-86A9-17FCD043AB5E}" type="presParOf" srcId="{6FEFB71B-4C68-4F2C-8934-DB1E1B8B582F}" destId="{FC4BC742-03F1-45A5-B471-99983D50915B}" srcOrd="2" destOrd="0" presId="urn:microsoft.com/office/officeart/2009/3/layout/StepUpProcess"/>
    <dgm:cxn modelId="{1A4C704A-14EE-4F85-9EFB-3406AE07E695}" type="presParOf" srcId="{52BD8208-967D-4A33-AF39-C7D9815A864A}" destId="{08681B52-FF63-40A6-A2D4-E98DC72EE4D5}" srcOrd="1" destOrd="0" presId="urn:microsoft.com/office/officeart/2009/3/layout/StepUpProcess"/>
    <dgm:cxn modelId="{E8558285-0B67-4709-B1D3-066675425D56}" type="presParOf" srcId="{08681B52-FF63-40A6-A2D4-E98DC72EE4D5}" destId="{4B2DE2B0-9106-4B18-989E-5C33280F83C6}" srcOrd="0" destOrd="0" presId="urn:microsoft.com/office/officeart/2009/3/layout/StepUpProcess"/>
    <dgm:cxn modelId="{3E4E5E7F-26A2-4738-85E2-45B1C690FE35}" type="presParOf" srcId="{52BD8208-967D-4A33-AF39-C7D9815A864A}" destId="{C1562AE9-19C8-4424-BC9F-9464C15A1D65}" srcOrd="2" destOrd="0" presId="urn:microsoft.com/office/officeart/2009/3/layout/StepUpProcess"/>
    <dgm:cxn modelId="{33D34D7F-4BF4-4063-A3A7-590FC7BCA268}" type="presParOf" srcId="{C1562AE9-19C8-4424-BC9F-9464C15A1D65}" destId="{D7104330-8036-4B33-A4BA-D87970D5A96C}" srcOrd="0" destOrd="0" presId="urn:microsoft.com/office/officeart/2009/3/layout/StepUpProcess"/>
    <dgm:cxn modelId="{35A7B052-E3C4-495F-882F-07EFC829DBC9}" type="presParOf" srcId="{C1562AE9-19C8-4424-BC9F-9464C15A1D65}" destId="{8EBB3AB6-4796-454B-91AC-2A5C8A03CA6A}" srcOrd="1" destOrd="0" presId="urn:microsoft.com/office/officeart/2009/3/layout/StepUpProcess"/>
    <dgm:cxn modelId="{0F4B0CF9-D78C-4A2E-9625-42B0BBD34885}" type="presParOf" srcId="{C1562AE9-19C8-4424-BC9F-9464C15A1D65}" destId="{17033052-08E6-430D-B300-06EC97AEE010}" srcOrd="2" destOrd="0" presId="urn:microsoft.com/office/officeart/2009/3/layout/StepUpProcess"/>
    <dgm:cxn modelId="{92DD2664-0D1E-4E4C-ACB3-7CA33EEB7997}" type="presParOf" srcId="{52BD8208-967D-4A33-AF39-C7D9815A864A}" destId="{EE631928-D012-4D45-B9F0-257F3020B8C3}" srcOrd="3" destOrd="0" presId="urn:microsoft.com/office/officeart/2009/3/layout/StepUpProcess"/>
    <dgm:cxn modelId="{DC06BB5A-1776-4716-819A-CEF59425A93F}" type="presParOf" srcId="{EE631928-D012-4D45-B9F0-257F3020B8C3}" destId="{6CA31249-FB81-4B3F-9296-F24819531D73}" srcOrd="0" destOrd="0" presId="urn:microsoft.com/office/officeart/2009/3/layout/StepUpProcess"/>
    <dgm:cxn modelId="{0BE563AD-4FE0-4AA3-A880-B39C5BB02DEB}" type="presParOf" srcId="{52BD8208-967D-4A33-AF39-C7D9815A864A}" destId="{34BCC5D2-9346-4AE9-88AB-D8AF4E7D544F}" srcOrd="4" destOrd="0" presId="urn:microsoft.com/office/officeart/2009/3/layout/StepUpProcess"/>
    <dgm:cxn modelId="{459778A8-ACE6-4E68-8867-DF66ECAA9246}" type="presParOf" srcId="{34BCC5D2-9346-4AE9-88AB-D8AF4E7D544F}" destId="{21ECEDC6-05C1-40D7-BE3D-51554C47200D}" srcOrd="0" destOrd="0" presId="urn:microsoft.com/office/officeart/2009/3/layout/StepUpProcess"/>
    <dgm:cxn modelId="{641A886E-3E2D-4396-BFFF-6767ACEFAF79}" type="presParOf" srcId="{34BCC5D2-9346-4AE9-88AB-D8AF4E7D544F}" destId="{AA39135C-6779-44B3-9299-DC1425E3B32D}" srcOrd="1" destOrd="0" presId="urn:microsoft.com/office/officeart/2009/3/layout/StepUpProcess"/>
    <dgm:cxn modelId="{37D1DF7A-7B0F-476B-8D0D-A6A2546971CD}" type="presParOf" srcId="{34BCC5D2-9346-4AE9-88AB-D8AF4E7D544F}" destId="{DC8964D2-F028-4EDE-92CC-36126122BAA5}" srcOrd="2" destOrd="0" presId="urn:microsoft.com/office/officeart/2009/3/layout/StepUpProcess"/>
    <dgm:cxn modelId="{AF726C54-9AFF-43E5-A8E7-02010D149A10}" type="presParOf" srcId="{52BD8208-967D-4A33-AF39-C7D9815A864A}" destId="{F8EEB25F-C9EF-437D-B684-3D5EE4E8E163}" srcOrd="5" destOrd="0" presId="urn:microsoft.com/office/officeart/2009/3/layout/StepUpProcess"/>
    <dgm:cxn modelId="{8AE73559-DFF6-4417-B7DF-A0ABFCF76353}" type="presParOf" srcId="{F8EEB25F-C9EF-437D-B684-3D5EE4E8E163}" destId="{53FA7924-036D-4387-95AA-5A221CE008D2}" srcOrd="0" destOrd="0" presId="urn:microsoft.com/office/officeart/2009/3/layout/StepUpProcess"/>
    <dgm:cxn modelId="{018DA64E-2BF7-4F8B-A3DA-E2EA127D0BEB}" type="presParOf" srcId="{52BD8208-967D-4A33-AF39-C7D9815A864A}" destId="{EE9F1216-66C5-4F73-A4E8-091594BDC6E4}" srcOrd="6" destOrd="0" presId="urn:microsoft.com/office/officeart/2009/3/layout/StepUpProcess"/>
    <dgm:cxn modelId="{EC08A70C-F12B-4E45-AEBB-F09E2CEB9D0C}" type="presParOf" srcId="{EE9F1216-66C5-4F73-A4E8-091594BDC6E4}" destId="{EB47FD20-AE86-4B11-8089-3F0C5C851052}" srcOrd="0" destOrd="0" presId="urn:microsoft.com/office/officeart/2009/3/layout/StepUpProcess"/>
    <dgm:cxn modelId="{80C83D17-355F-4109-873D-BA254F129A0B}" type="presParOf" srcId="{EE9F1216-66C5-4F73-A4E8-091594BDC6E4}" destId="{92DE278A-4ECC-4E93-873C-F958C3E1EB6E}" srcOrd="1" destOrd="0" presId="urn:microsoft.com/office/officeart/2009/3/layout/StepUpProcess"/>
    <dgm:cxn modelId="{776DFEC8-1009-4022-AFC4-8BE593B1C7BF}" type="presParOf" srcId="{EE9F1216-66C5-4F73-A4E8-091594BDC6E4}" destId="{F9B3467E-7995-409F-AF99-778F5EDC354E}" srcOrd="2" destOrd="0" presId="urn:microsoft.com/office/officeart/2009/3/layout/StepUpProcess"/>
    <dgm:cxn modelId="{76BE4D14-F279-4000-B419-F0E30C1FA2D2}" type="presParOf" srcId="{52BD8208-967D-4A33-AF39-C7D9815A864A}" destId="{8E57DD8B-97D1-46FD-B477-4B0FD843EC21}" srcOrd="7" destOrd="0" presId="urn:microsoft.com/office/officeart/2009/3/layout/StepUpProcess"/>
    <dgm:cxn modelId="{98FD8485-0595-4868-B326-E944FA502E1D}" type="presParOf" srcId="{8E57DD8B-97D1-46FD-B477-4B0FD843EC21}" destId="{3081808F-F842-4D8E-A168-F748C56BD6C5}" srcOrd="0" destOrd="0" presId="urn:microsoft.com/office/officeart/2009/3/layout/StepUpProcess"/>
    <dgm:cxn modelId="{2DF81E37-DFE1-4AC9-94DE-6D7A255CFFC3}" type="presParOf" srcId="{52BD8208-967D-4A33-AF39-C7D9815A864A}" destId="{6F28DF69-9F78-4DFE-8B90-8385CECCDCDB}" srcOrd="8" destOrd="0" presId="urn:microsoft.com/office/officeart/2009/3/layout/StepUpProcess"/>
    <dgm:cxn modelId="{CF2422F6-2CA6-4DE1-8400-2CE7FBF37413}" type="presParOf" srcId="{6F28DF69-9F78-4DFE-8B90-8385CECCDCDB}" destId="{F5725FEC-F885-4276-98E0-7012F119C35F}" srcOrd="0" destOrd="0" presId="urn:microsoft.com/office/officeart/2009/3/layout/StepUpProcess"/>
    <dgm:cxn modelId="{3415624A-E877-4452-86BA-E5B6087AD1A8}" type="presParOf" srcId="{6F28DF69-9F78-4DFE-8B90-8385CECCDCDB}" destId="{33789335-4F64-4703-9073-9EA5FF88938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C93288-CD9A-4140-81DF-3EBB1315F995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2D5C75AD-953F-47C3-988F-8FA9A98034DC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dirty="0"/>
            <a:t>Cierre mensual</a:t>
          </a:r>
        </a:p>
      </dgm:t>
    </dgm:pt>
    <dgm:pt modelId="{E61BCA08-080C-4DA7-96AB-E3B90C7DAACD}" type="parTrans" cxnId="{4FC68202-B7A4-46F1-8F2E-59C6385810C1}">
      <dgm:prSet/>
      <dgm:spPr/>
      <dgm:t>
        <a:bodyPr/>
        <a:lstStyle/>
        <a:p>
          <a:endParaRPr lang="es-PE"/>
        </a:p>
      </dgm:t>
    </dgm:pt>
    <dgm:pt modelId="{20E526F1-8F63-4450-AAF2-13617F7F78D2}" type="sibTrans" cxnId="{4FC68202-B7A4-46F1-8F2E-59C6385810C1}">
      <dgm:prSet/>
      <dgm:spPr/>
      <dgm:t>
        <a:bodyPr/>
        <a:lstStyle/>
        <a:p>
          <a:endParaRPr lang="es-PE"/>
        </a:p>
      </dgm:t>
    </dgm:pt>
    <dgm:pt modelId="{F8620FD4-44F3-40E0-8391-9EED287EC9AA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dirty="0"/>
            <a:t>DÌA 11 de cada mes a las 8:00 am (consolidación hasta el día 10 de cada mes)</a:t>
          </a:r>
        </a:p>
      </dgm:t>
    </dgm:pt>
    <dgm:pt modelId="{0E3947EA-ACD7-4D9A-932D-3BF6ABAE4974}" type="parTrans" cxnId="{B57F6DB9-C12D-4490-85C7-30CADBB074C7}">
      <dgm:prSet/>
      <dgm:spPr/>
      <dgm:t>
        <a:bodyPr/>
        <a:lstStyle/>
        <a:p>
          <a:endParaRPr lang="es-PE"/>
        </a:p>
      </dgm:t>
    </dgm:pt>
    <dgm:pt modelId="{39E19869-B3B7-43CC-9294-743BE2A2D097}" type="sibTrans" cxnId="{B57F6DB9-C12D-4490-85C7-30CADBB074C7}">
      <dgm:prSet/>
      <dgm:spPr/>
      <dgm:t>
        <a:bodyPr/>
        <a:lstStyle/>
        <a:p>
          <a:endParaRPr lang="es-PE"/>
        </a:p>
      </dgm:t>
    </dgm:pt>
    <dgm:pt modelId="{B61BE138-E2C3-41AD-9783-82160E07918A}">
      <dgm:prSet phldrT="[Texto]"/>
      <dgm:spPr/>
      <dgm:t>
        <a:bodyPr/>
        <a:lstStyle/>
        <a:p>
          <a:r>
            <a:rPr lang="es-PE" dirty="0"/>
            <a:t>Final Mensual</a:t>
          </a:r>
        </a:p>
      </dgm:t>
    </dgm:pt>
    <dgm:pt modelId="{A2F8062A-151A-46F3-AB2C-4C9E53E3CE1A}" type="parTrans" cxnId="{F84EAD98-22A3-4673-8344-C99F7ED113E9}">
      <dgm:prSet/>
      <dgm:spPr/>
      <dgm:t>
        <a:bodyPr/>
        <a:lstStyle/>
        <a:p>
          <a:endParaRPr lang="es-PE"/>
        </a:p>
      </dgm:t>
    </dgm:pt>
    <dgm:pt modelId="{DF5DD917-5278-4076-BAE4-A6B913C057A5}" type="sibTrans" cxnId="{F84EAD98-22A3-4673-8344-C99F7ED113E9}">
      <dgm:prSet/>
      <dgm:spPr/>
      <dgm:t>
        <a:bodyPr/>
        <a:lstStyle/>
        <a:p>
          <a:endParaRPr lang="es-PE"/>
        </a:p>
      </dgm:t>
    </dgm:pt>
    <dgm:pt modelId="{AE9E7016-C103-4399-8B81-1CA3F2707056}">
      <dgm:prSet phldrT="[Texto]"/>
      <dgm:spPr/>
      <dgm:t>
        <a:bodyPr/>
        <a:lstStyle/>
        <a:p>
          <a:r>
            <a:rPr lang="es-ES" dirty="0"/>
            <a:t>Procesamiento de reportes, indicadores mensuales de cada estrategia de salud y etapas de vida.</a:t>
          </a:r>
          <a:endParaRPr lang="es-PE" dirty="0"/>
        </a:p>
      </dgm:t>
    </dgm:pt>
    <dgm:pt modelId="{E703BF36-38D8-4D70-BE4E-E9D36CDAA2E2}" type="parTrans" cxnId="{11545142-2A18-4D0B-B6BB-BDF8D9FA1450}">
      <dgm:prSet/>
      <dgm:spPr/>
      <dgm:t>
        <a:bodyPr/>
        <a:lstStyle/>
        <a:p>
          <a:endParaRPr lang="es-PE"/>
        </a:p>
      </dgm:t>
    </dgm:pt>
    <dgm:pt modelId="{C23F1BDB-5506-4A8B-9EEB-DA3BD70D5AA9}" type="sibTrans" cxnId="{11545142-2A18-4D0B-B6BB-BDF8D9FA1450}">
      <dgm:prSet/>
      <dgm:spPr/>
      <dgm:t>
        <a:bodyPr/>
        <a:lstStyle/>
        <a:p>
          <a:endParaRPr lang="es-PE"/>
        </a:p>
      </dgm:t>
    </dgm:pt>
    <dgm:pt modelId="{DF8D266C-7823-4B84-94FF-1FAD8D1DB46D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PE" dirty="0"/>
        </a:p>
      </dgm:t>
    </dgm:pt>
    <dgm:pt modelId="{D96DBF5F-1ED1-4DE5-85E1-D5AD921C86E6}" type="parTrans" cxnId="{A08A7108-EF7D-48A0-9516-17DCC5A66ECF}">
      <dgm:prSet/>
      <dgm:spPr/>
      <dgm:t>
        <a:bodyPr/>
        <a:lstStyle/>
        <a:p>
          <a:endParaRPr lang="es-PE"/>
        </a:p>
      </dgm:t>
    </dgm:pt>
    <dgm:pt modelId="{CF839076-A1ED-42E7-B21A-C4EC5BA1A430}" type="sibTrans" cxnId="{A08A7108-EF7D-48A0-9516-17DCC5A66ECF}">
      <dgm:prSet/>
      <dgm:spPr/>
      <dgm:t>
        <a:bodyPr/>
        <a:lstStyle/>
        <a:p>
          <a:endParaRPr lang="es-PE"/>
        </a:p>
      </dgm:t>
    </dgm:pt>
    <dgm:pt modelId="{DA5BB8DC-32A0-4B8E-A616-4B8E55505CC8}" type="pres">
      <dgm:prSet presAssocID="{80C93288-CD9A-4140-81DF-3EBB1315F995}" presName="Name0" presStyleCnt="0">
        <dgm:presLayoutVars>
          <dgm:dir/>
          <dgm:resizeHandles val="exact"/>
        </dgm:presLayoutVars>
      </dgm:prSet>
      <dgm:spPr/>
    </dgm:pt>
    <dgm:pt modelId="{E9A28A6A-307B-4DE1-9F5F-97642C089C73}" type="pres">
      <dgm:prSet presAssocID="{2D5C75AD-953F-47C3-988F-8FA9A98034DC}" presName="node" presStyleLbl="node1" presStyleIdx="0" presStyleCnt="2">
        <dgm:presLayoutVars>
          <dgm:bulletEnabled val="1"/>
        </dgm:presLayoutVars>
      </dgm:prSet>
      <dgm:spPr/>
    </dgm:pt>
    <dgm:pt modelId="{5E86A1FA-5370-4C7C-A4A7-1C18C1272291}" type="pres">
      <dgm:prSet presAssocID="{20E526F1-8F63-4450-AAF2-13617F7F78D2}" presName="sibTrans" presStyleCnt="0"/>
      <dgm:spPr/>
    </dgm:pt>
    <dgm:pt modelId="{D1276E70-8B76-4E99-864A-DD22C9ADC6BA}" type="pres">
      <dgm:prSet presAssocID="{B61BE138-E2C3-41AD-9783-82160E07918A}" presName="node" presStyleLbl="node1" presStyleIdx="1" presStyleCnt="2">
        <dgm:presLayoutVars>
          <dgm:bulletEnabled val="1"/>
        </dgm:presLayoutVars>
      </dgm:prSet>
      <dgm:spPr/>
    </dgm:pt>
  </dgm:ptLst>
  <dgm:cxnLst>
    <dgm:cxn modelId="{4FC68202-B7A4-46F1-8F2E-59C6385810C1}" srcId="{80C93288-CD9A-4140-81DF-3EBB1315F995}" destId="{2D5C75AD-953F-47C3-988F-8FA9A98034DC}" srcOrd="0" destOrd="0" parTransId="{E61BCA08-080C-4DA7-96AB-E3B90C7DAACD}" sibTransId="{20E526F1-8F63-4450-AAF2-13617F7F78D2}"/>
    <dgm:cxn modelId="{A08A7108-EF7D-48A0-9516-17DCC5A66ECF}" srcId="{2D5C75AD-953F-47C3-988F-8FA9A98034DC}" destId="{DF8D266C-7823-4B84-94FF-1FAD8D1DB46D}" srcOrd="1" destOrd="0" parTransId="{D96DBF5F-1ED1-4DE5-85E1-D5AD921C86E6}" sibTransId="{CF839076-A1ED-42E7-B21A-C4EC5BA1A430}"/>
    <dgm:cxn modelId="{1FDE2930-A915-47BD-8594-5C8824C29672}" type="presOf" srcId="{80C93288-CD9A-4140-81DF-3EBB1315F995}" destId="{DA5BB8DC-32A0-4B8E-A616-4B8E55505CC8}" srcOrd="0" destOrd="0" presId="urn:microsoft.com/office/officeart/2005/8/layout/hList6"/>
    <dgm:cxn modelId="{0CC0E53D-F845-4095-827E-5CB123249A35}" type="presOf" srcId="{AE9E7016-C103-4399-8B81-1CA3F2707056}" destId="{D1276E70-8B76-4E99-864A-DD22C9ADC6BA}" srcOrd="0" destOrd="1" presId="urn:microsoft.com/office/officeart/2005/8/layout/hList6"/>
    <dgm:cxn modelId="{F1561062-6AC5-4B11-8086-2C9F53382233}" type="presOf" srcId="{2D5C75AD-953F-47C3-988F-8FA9A98034DC}" destId="{E9A28A6A-307B-4DE1-9F5F-97642C089C73}" srcOrd="0" destOrd="0" presId="urn:microsoft.com/office/officeart/2005/8/layout/hList6"/>
    <dgm:cxn modelId="{11545142-2A18-4D0B-B6BB-BDF8D9FA1450}" srcId="{B61BE138-E2C3-41AD-9783-82160E07918A}" destId="{AE9E7016-C103-4399-8B81-1CA3F2707056}" srcOrd="0" destOrd="0" parTransId="{E703BF36-38D8-4D70-BE4E-E9D36CDAA2E2}" sibTransId="{C23F1BDB-5506-4A8B-9EEB-DA3BD70D5AA9}"/>
    <dgm:cxn modelId="{76624C49-0E40-4787-8A15-785DE31252BC}" type="presOf" srcId="{F8620FD4-44F3-40E0-8391-9EED287EC9AA}" destId="{E9A28A6A-307B-4DE1-9F5F-97642C089C73}" srcOrd="0" destOrd="1" presId="urn:microsoft.com/office/officeart/2005/8/layout/hList6"/>
    <dgm:cxn modelId="{F84EAD98-22A3-4673-8344-C99F7ED113E9}" srcId="{80C93288-CD9A-4140-81DF-3EBB1315F995}" destId="{B61BE138-E2C3-41AD-9783-82160E07918A}" srcOrd="1" destOrd="0" parTransId="{A2F8062A-151A-46F3-AB2C-4C9E53E3CE1A}" sibTransId="{DF5DD917-5278-4076-BAE4-A6B913C057A5}"/>
    <dgm:cxn modelId="{8912E0A0-6010-44AA-B67A-06BB7DF9EBB3}" type="presOf" srcId="{DF8D266C-7823-4B84-94FF-1FAD8D1DB46D}" destId="{E9A28A6A-307B-4DE1-9F5F-97642C089C73}" srcOrd="0" destOrd="2" presId="urn:microsoft.com/office/officeart/2005/8/layout/hList6"/>
    <dgm:cxn modelId="{B57F6DB9-C12D-4490-85C7-30CADBB074C7}" srcId="{2D5C75AD-953F-47C3-988F-8FA9A98034DC}" destId="{F8620FD4-44F3-40E0-8391-9EED287EC9AA}" srcOrd="0" destOrd="0" parTransId="{0E3947EA-ACD7-4D9A-932D-3BF6ABAE4974}" sibTransId="{39E19869-B3B7-43CC-9294-743BE2A2D097}"/>
    <dgm:cxn modelId="{071110D9-98AE-41A0-AD1F-7077BE608271}" type="presOf" srcId="{B61BE138-E2C3-41AD-9783-82160E07918A}" destId="{D1276E70-8B76-4E99-864A-DD22C9ADC6BA}" srcOrd="0" destOrd="0" presId="urn:microsoft.com/office/officeart/2005/8/layout/hList6"/>
    <dgm:cxn modelId="{ED0A5D68-831E-4500-861E-581F30C89836}" type="presParOf" srcId="{DA5BB8DC-32A0-4B8E-A616-4B8E55505CC8}" destId="{E9A28A6A-307B-4DE1-9F5F-97642C089C73}" srcOrd="0" destOrd="0" presId="urn:microsoft.com/office/officeart/2005/8/layout/hList6"/>
    <dgm:cxn modelId="{059371DE-7D3D-45DE-B6FB-21957DFB32A4}" type="presParOf" srcId="{DA5BB8DC-32A0-4B8E-A616-4B8E55505CC8}" destId="{5E86A1FA-5370-4C7C-A4A7-1C18C1272291}" srcOrd="1" destOrd="0" presId="urn:microsoft.com/office/officeart/2005/8/layout/hList6"/>
    <dgm:cxn modelId="{3752EA5A-3A4F-4651-AABA-328FCFC02E5F}" type="presParOf" srcId="{DA5BB8DC-32A0-4B8E-A616-4B8E55505CC8}" destId="{D1276E70-8B76-4E99-864A-DD22C9ADC6BA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0EF567-21A1-4D13-A3C7-67F7921E709F}" type="doc">
      <dgm:prSet loTypeId="urn:microsoft.com/office/officeart/2005/8/layout/gear1" loCatId="cycle" qsTypeId="urn:microsoft.com/office/officeart/2005/8/quickstyle/simple1" qsCatId="simple" csTypeId="urn:microsoft.com/office/officeart/2005/8/colors/accent1_4" csCatId="accent1" phldr="1"/>
      <dgm:spPr/>
    </dgm:pt>
    <dgm:pt modelId="{C620437D-A4BF-4682-8B97-47B77CF63F62}">
      <dgm:prSet phldrT="[Texto]" custT="1"/>
      <dgm:spPr/>
      <dgm:t>
        <a:bodyPr/>
        <a:lstStyle/>
        <a:p>
          <a:r>
            <a:rPr lang="es-PE" sz="1700" dirty="0"/>
            <a:t>HISMINSA</a:t>
          </a:r>
        </a:p>
        <a:p>
          <a:r>
            <a:rPr lang="es-PE" sz="1200" dirty="0"/>
            <a:t>Archivos planos y </a:t>
          </a:r>
          <a:r>
            <a:rPr lang="es-PE" sz="1200" dirty="0" err="1"/>
            <a:t>dbfs</a:t>
          </a:r>
          <a:endParaRPr lang="es-PE" sz="1200" dirty="0"/>
        </a:p>
      </dgm:t>
    </dgm:pt>
    <dgm:pt modelId="{9FD1ADAD-2EC8-423D-808C-FCF70E16CC30}" type="parTrans" cxnId="{F9793B2D-9994-4AF3-A461-AE40A7CCBBDE}">
      <dgm:prSet/>
      <dgm:spPr/>
      <dgm:t>
        <a:bodyPr/>
        <a:lstStyle/>
        <a:p>
          <a:endParaRPr lang="es-PE"/>
        </a:p>
      </dgm:t>
    </dgm:pt>
    <dgm:pt modelId="{D3F47C98-EB8E-489E-9840-B91AEC406DA2}" type="sibTrans" cxnId="{F9793B2D-9994-4AF3-A461-AE40A7CCBBDE}">
      <dgm:prSet/>
      <dgm:spPr/>
      <dgm:t>
        <a:bodyPr/>
        <a:lstStyle/>
        <a:p>
          <a:endParaRPr lang="es-PE"/>
        </a:p>
      </dgm:t>
    </dgm:pt>
    <dgm:pt modelId="{0A88B0DE-B4F4-4751-BFB5-36C306FF404D}">
      <dgm:prSet phldrT="[Texto]" custT="1"/>
      <dgm:spPr/>
      <dgm:t>
        <a:bodyPr/>
        <a:lstStyle/>
        <a:p>
          <a:r>
            <a:rPr lang="es-PE" sz="1200" dirty="0"/>
            <a:t>SIEN, CNV,SINADEF, EHALI</a:t>
          </a:r>
        </a:p>
      </dgm:t>
    </dgm:pt>
    <dgm:pt modelId="{12932421-0D68-4E17-9742-686D73802B0E}" type="parTrans" cxnId="{AFDED16D-0D79-4995-B624-D6575858ED07}">
      <dgm:prSet/>
      <dgm:spPr/>
      <dgm:t>
        <a:bodyPr/>
        <a:lstStyle/>
        <a:p>
          <a:endParaRPr lang="es-PE"/>
        </a:p>
      </dgm:t>
    </dgm:pt>
    <dgm:pt modelId="{0C6E2C6D-34F0-4746-943C-F86AB5FE0600}" type="sibTrans" cxnId="{AFDED16D-0D79-4995-B624-D6575858ED07}">
      <dgm:prSet/>
      <dgm:spPr/>
      <dgm:t>
        <a:bodyPr/>
        <a:lstStyle/>
        <a:p>
          <a:endParaRPr lang="es-PE"/>
        </a:p>
      </dgm:t>
    </dgm:pt>
    <dgm:pt modelId="{14492AF2-3D60-40DC-AEDC-204970E6727F}">
      <dgm:prSet phldrT="[Texto]" custT="1"/>
      <dgm:spPr/>
      <dgm:t>
        <a:bodyPr/>
        <a:lstStyle/>
        <a:p>
          <a:r>
            <a:rPr lang="es-PE" sz="1200" dirty="0"/>
            <a:t>POWER BI, PIVOT, QUERYS SQL, DASHBOARD</a:t>
          </a:r>
        </a:p>
      </dgm:t>
    </dgm:pt>
    <dgm:pt modelId="{BF3E3D03-A26E-452B-B23B-1C4FC934D318}" type="parTrans" cxnId="{C94DE814-32BF-415F-8BF0-4C5AC5774DDA}">
      <dgm:prSet/>
      <dgm:spPr/>
      <dgm:t>
        <a:bodyPr/>
        <a:lstStyle/>
        <a:p>
          <a:endParaRPr lang="es-PE"/>
        </a:p>
      </dgm:t>
    </dgm:pt>
    <dgm:pt modelId="{1335E76C-90BB-4ADB-8414-8AAD84CCAE5E}" type="sibTrans" cxnId="{C94DE814-32BF-415F-8BF0-4C5AC5774DDA}">
      <dgm:prSet/>
      <dgm:spPr/>
      <dgm:t>
        <a:bodyPr/>
        <a:lstStyle/>
        <a:p>
          <a:endParaRPr lang="es-PE"/>
        </a:p>
      </dgm:t>
    </dgm:pt>
    <dgm:pt modelId="{D5DF567B-AB70-43D7-A8B4-A9F068AEEFE5}" type="pres">
      <dgm:prSet presAssocID="{EC0EF567-21A1-4D13-A3C7-67F7921E709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C64BDE7-3551-49BD-98C0-4D21979AA0B6}" type="pres">
      <dgm:prSet presAssocID="{C620437D-A4BF-4682-8B97-47B77CF63F62}" presName="gear1" presStyleLbl="node1" presStyleIdx="0" presStyleCnt="3" custScaleX="87051" custScaleY="92484" custLinFactNeighborX="-4269" custLinFactNeighborY="-3561">
        <dgm:presLayoutVars>
          <dgm:chMax val="1"/>
          <dgm:bulletEnabled val="1"/>
        </dgm:presLayoutVars>
      </dgm:prSet>
      <dgm:spPr/>
    </dgm:pt>
    <dgm:pt modelId="{2719673A-E758-4117-8AFC-2012DC383022}" type="pres">
      <dgm:prSet presAssocID="{C620437D-A4BF-4682-8B97-47B77CF63F62}" presName="gear1srcNode" presStyleLbl="node1" presStyleIdx="0" presStyleCnt="3"/>
      <dgm:spPr/>
    </dgm:pt>
    <dgm:pt modelId="{3D5C947F-A866-482B-9FE7-4F9C23B33322}" type="pres">
      <dgm:prSet presAssocID="{C620437D-A4BF-4682-8B97-47B77CF63F62}" presName="gear1dstNode" presStyleLbl="node1" presStyleIdx="0" presStyleCnt="3"/>
      <dgm:spPr/>
    </dgm:pt>
    <dgm:pt modelId="{9C753DD0-AB67-4308-9D72-B04F54F9A875}" type="pres">
      <dgm:prSet presAssocID="{0A88B0DE-B4F4-4751-BFB5-36C306FF404D}" presName="gear2" presStyleLbl="node1" presStyleIdx="1" presStyleCnt="3" custScaleX="108104" custScaleY="106368">
        <dgm:presLayoutVars>
          <dgm:chMax val="1"/>
          <dgm:bulletEnabled val="1"/>
        </dgm:presLayoutVars>
      </dgm:prSet>
      <dgm:spPr/>
    </dgm:pt>
    <dgm:pt modelId="{8D367DE4-1298-4DCE-9981-9ADDA8106FF0}" type="pres">
      <dgm:prSet presAssocID="{0A88B0DE-B4F4-4751-BFB5-36C306FF404D}" presName="gear2srcNode" presStyleLbl="node1" presStyleIdx="1" presStyleCnt="3"/>
      <dgm:spPr/>
    </dgm:pt>
    <dgm:pt modelId="{6E66C8C0-66AE-4262-9A8D-F71581FAF45C}" type="pres">
      <dgm:prSet presAssocID="{0A88B0DE-B4F4-4751-BFB5-36C306FF404D}" presName="gear2dstNode" presStyleLbl="node1" presStyleIdx="1" presStyleCnt="3"/>
      <dgm:spPr/>
    </dgm:pt>
    <dgm:pt modelId="{3AD57B20-C540-45CE-96BF-F5A268EC8BC8}" type="pres">
      <dgm:prSet presAssocID="{14492AF2-3D60-40DC-AEDC-204970E6727F}" presName="gear3" presStyleLbl="node1" presStyleIdx="2" presStyleCnt="3"/>
      <dgm:spPr/>
    </dgm:pt>
    <dgm:pt modelId="{92F7E29B-EFC7-4C20-919F-A4B1CFD94819}" type="pres">
      <dgm:prSet presAssocID="{14492AF2-3D60-40DC-AEDC-204970E6727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631DED8-DEF5-48EB-91A2-D9169F86CD03}" type="pres">
      <dgm:prSet presAssocID="{14492AF2-3D60-40DC-AEDC-204970E6727F}" presName="gear3srcNode" presStyleLbl="node1" presStyleIdx="2" presStyleCnt="3"/>
      <dgm:spPr/>
    </dgm:pt>
    <dgm:pt modelId="{969EC0E1-7C95-41BB-AA32-7E83E1954ECF}" type="pres">
      <dgm:prSet presAssocID="{14492AF2-3D60-40DC-AEDC-204970E6727F}" presName="gear3dstNode" presStyleLbl="node1" presStyleIdx="2" presStyleCnt="3"/>
      <dgm:spPr/>
    </dgm:pt>
    <dgm:pt modelId="{3C56E7AE-14D2-46A5-A655-B2DBC75F39FC}" type="pres">
      <dgm:prSet presAssocID="{D3F47C98-EB8E-489E-9840-B91AEC406DA2}" presName="connector1" presStyleLbl="sibTrans2D1" presStyleIdx="0" presStyleCnt="3" custAng="1012742" custScaleX="88788" custScaleY="84845" custLinFactNeighborX="-1250" custLinFactNeighborY="-4107"/>
      <dgm:spPr/>
    </dgm:pt>
    <dgm:pt modelId="{BD7AA926-05E5-4148-BAAC-92CFBB806EB0}" type="pres">
      <dgm:prSet presAssocID="{0C6E2C6D-34F0-4746-943C-F86AB5FE0600}" presName="connector2" presStyleLbl="sibTrans2D1" presStyleIdx="1" presStyleCnt="3" custAng="18028845" custLinFactNeighborX="-6110" custLinFactNeighborY="8497"/>
      <dgm:spPr/>
    </dgm:pt>
    <dgm:pt modelId="{5D5C86E4-5310-4F7F-B96E-733EF569BE4A}" type="pres">
      <dgm:prSet presAssocID="{1335E76C-90BB-4ADB-8414-8AAD84CCAE5E}" presName="connector3" presStyleLbl="sibTrans2D1" presStyleIdx="2" presStyleCnt="3"/>
      <dgm:spPr/>
    </dgm:pt>
  </dgm:ptLst>
  <dgm:cxnLst>
    <dgm:cxn modelId="{E6A6F211-EDF6-40AE-A28D-4812F00FEAE7}" type="presOf" srcId="{14492AF2-3D60-40DC-AEDC-204970E6727F}" destId="{3AD57B20-C540-45CE-96BF-F5A268EC8BC8}" srcOrd="0" destOrd="0" presId="urn:microsoft.com/office/officeart/2005/8/layout/gear1"/>
    <dgm:cxn modelId="{C94DE814-32BF-415F-8BF0-4C5AC5774DDA}" srcId="{EC0EF567-21A1-4D13-A3C7-67F7921E709F}" destId="{14492AF2-3D60-40DC-AEDC-204970E6727F}" srcOrd="2" destOrd="0" parTransId="{BF3E3D03-A26E-452B-B23B-1C4FC934D318}" sibTransId="{1335E76C-90BB-4ADB-8414-8AAD84CCAE5E}"/>
    <dgm:cxn modelId="{A6982515-611F-43D6-B15E-B265BA7CE0F8}" type="presOf" srcId="{0A88B0DE-B4F4-4751-BFB5-36C306FF404D}" destId="{9C753DD0-AB67-4308-9D72-B04F54F9A875}" srcOrd="0" destOrd="0" presId="urn:microsoft.com/office/officeart/2005/8/layout/gear1"/>
    <dgm:cxn modelId="{F9793B2D-9994-4AF3-A461-AE40A7CCBBDE}" srcId="{EC0EF567-21A1-4D13-A3C7-67F7921E709F}" destId="{C620437D-A4BF-4682-8B97-47B77CF63F62}" srcOrd="0" destOrd="0" parTransId="{9FD1ADAD-2EC8-423D-808C-FCF70E16CC30}" sibTransId="{D3F47C98-EB8E-489E-9840-B91AEC406DA2}"/>
    <dgm:cxn modelId="{581BD736-D9B6-47D7-891F-AD6DFA1CCE16}" type="presOf" srcId="{14492AF2-3D60-40DC-AEDC-204970E6727F}" destId="{969EC0E1-7C95-41BB-AA32-7E83E1954ECF}" srcOrd="3" destOrd="0" presId="urn:microsoft.com/office/officeart/2005/8/layout/gear1"/>
    <dgm:cxn modelId="{AEF10840-1E05-4DAF-B230-BB283ED2D93F}" type="presOf" srcId="{0A88B0DE-B4F4-4751-BFB5-36C306FF404D}" destId="{6E66C8C0-66AE-4262-9A8D-F71581FAF45C}" srcOrd="2" destOrd="0" presId="urn:microsoft.com/office/officeart/2005/8/layout/gear1"/>
    <dgm:cxn modelId="{84DFA05F-D057-465F-B823-A73EBF2186CE}" type="presOf" srcId="{0A88B0DE-B4F4-4751-BFB5-36C306FF404D}" destId="{8D367DE4-1298-4DCE-9981-9ADDA8106FF0}" srcOrd="1" destOrd="0" presId="urn:microsoft.com/office/officeart/2005/8/layout/gear1"/>
    <dgm:cxn modelId="{4B750242-ECEF-432A-8FFA-AFA62D115B2E}" type="presOf" srcId="{C620437D-A4BF-4682-8B97-47B77CF63F62}" destId="{CC64BDE7-3551-49BD-98C0-4D21979AA0B6}" srcOrd="0" destOrd="0" presId="urn:microsoft.com/office/officeart/2005/8/layout/gear1"/>
    <dgm:cxn modelId="{857FDA62-C38E-42F0-8B7A-28EB79B55640}" type="presOf" srcId="{C620437D-A4BF-4682-8B97-47B77CF63F62}" destId="{3D5C947F-A866-482B-9FE7-4F9C23B33322}" srcOrd="2" destOrd="0" presId="urn:microsoft.com/office/officeart/2005/8/layout/gear1"/>
    <dgm:cxn modelId="{99A00C43-0EB2-495B-96D1-742FE272E610}" type="presOf" srcId="{14492AF2-3D60-40DC-AEDC-204970E6727F}" destId="{92F7E29B-EFC7-4C20-919F-A4B1CFD94819}" srcOrd="1" destOrd="0" presId="urn:microsoft.com/office/officeart/2005/8/layout/gear1"/>
    <dgm:cxn modelId="{8BC36C64-4197-4D5F-B809-E29598705F91}" type="presOf" srcId="{1335E76C-90BB-4ADB-8414-8AAD84CCAE5E}" destId="{5D5C86E4-5310-4F7F-B96E-733EF569BE4A}" srcOrd="0" destOrd="0" presId="urn:microsoft.com/office/officeart/2005/8/layout/gear1"/>
    <dgm:cxn modelId="{AFDED16D-0D79-4995-B624-D6575858ED07}" srcId="{EC0EF567-21A1-4D13-A3C7-67F7921E709F}" destId="{0A88B0DE-B4F4-4751-BFB5-36C306FF404D}" srcOrd="1" destOrd="0" parTransId="{12932421-0D68-4E17-9742-686D73802B0E}" sibTransId="{0C6E2C6D-34F0-4746-943C-F86AB5FE0600}"/>
    <dgm:cxn modelId="{E11813B7-A47F-4E69-BC52-1FE9A7538AA0}" type="presOf" srcId="{C620437D-A4BF-4682-8B97-47B77CF63F62}" destId="{2719673A-E758-4117-8AFC-2012DC383022}" srcOrd="1" destOrd="0" presId="urn:microsoft.com/office/officeart/2005/8/layout/gear1"/>
    <dgm:cxn modelId="{26C0B9CC-C2F8-40C1-93D8-00F40B45A247}" type="presOf" srcId="{D3F47C98-EB8E-489E-9840-B91AEC406DA2}" destId="{3C56E7AE-14D2-46A5-A655-B2DBC75F39FC}" srcOrd="0" destOrd="0" presId="urn:microsoft.com/office/officeart/2005/8/layout/gear1"/>
    <dgm:cxn modelId="{BA40D6D3-CB9E-48EB-8905-64E604EBBF20}" type="presOf" srcId="{EC0EF567-21A1-4D13-A3C7-67F7921E709F}" destId="{D5DF567B-AB70-43D7-A8B4-A9F068AEEFE5}" srcOrd="0" destOrd="0" presId="urn:microsoft.com/office/officeart/2005/8/layout/gear1"/>
    <dgm:cxn modelId="{B3F47AE4-1787-4E4E-BA39-F524429DBBE6}" type="presOf" srcId="{0C6E2C6D-34F0-4746-943C-F86AB5FE0600}" destId="{BD7AA926-05E5-4148-BAAC-92CFBB806EB0}" srcOrd="0" destOrd="0" presId="urn:microsoft.com/office/officeart/2005/8/layout/gear1"/>
    <dgm:cxn modelId="{D5220EF2-9FF6-48E9-B67C-57D41D8ABA98}" type="presOf" srcId="{14492AF2-3D60-40DC-AEDC-204970E6727F}" destId="{D631DED8-DEF5-48EB-91A2-D9169F86CD03}" srcOrd="2" destOrd="0" presId="urn:microsoft.com/office/officeart/2005/8/layout/gear1"/>
    <dgm:cxn modelId="{CBAEE6D3-0388-4A9A-B91E-BE3A96DF38DB}" type="presParOf" srcId="{D5DF567B-AB70-43D7-A8B4-A9F068AEEFE5}" destId="{CC64BDE7-3551-49BD-98C0-4D21979AA0B6}" srcOrd="0" destOrd="0" presId="urn:microsoft.com/office/officeart/2005/8/layout/gear1"/>
    <dgm:cxn modelId="{491CE2B8-A950-4591-B4C6-EE1E2D26227A}" type="presParOf" srcId="{D5DF567B-AB70-43D7-A8B4-A9F068AEEFE5}" destId="{2719673A-E758-4117-8AFC-2012DC383022}" srcOrd="1" destOrd="0" presId="urn:microsoft.com/office/officeart/2005/8/layout/gear1"/>
    <dgm:cxn modelId="{2EF74F0C-BFBA-485F-8DA2-F1B13CD5FA36}" type="presParOf" srcId="{D5DF567B-AB70-43D7-A8B4-A9F068AEEFE5}" destId="{3D5C947F-A866-482B-9FE7-4F9C23B33322}" srcOrd="2" destOrd="0" presId="urn:microsoft.com/office/officeart/2005/8/layout/gear1"/>
    <dgm:cxn modelId="{8A8CC2D7-62F0-4EF4-9BE3-DBF6C76E8214}" type="presParOf" srcId="{D5DF567B-AB70-43D7-A8B4-A9F068AEEFE5}" destId="{9C753DD0-AB67-4308-9D72-B04F54F9A875}" srcOrd="3" destOrd="0" presId="urn:microsoft.com/office/officeart/2005/8/layout/gear1"/>
    <dgm:cxn modelId="{2D2C9104-02F8-4D31-8F05-7C0CCA822880}" type="presParOf" srcId="{D5DF567B-AB70-43D7-A8B4-A9F068AEEFE5}" destId="{8D367DE4-1298-4DCE-9981-9ADDA8106FF0}" srcOrd="4" destOrd="0" presId="urn:microsoft.com/office/officeart/2005/8/layout/gear1"/>
    <dgm:cxn modelId="{91655A48-BD9B-4F0D-8C5A-737540A60C06}" type="presParOf" srcId="{D5DF567B-AB70-43D7-A8B4-A9F068AEEFE5}" destId="{6E66C8C0-66AE-4262-9A8D-F71581FAF45C}" srcOrd="5" destOrd="0" presId="urn:microsoft.com/office/officeart/2005/8/layout/gear1"/>
    <dgm:cxn modelId="{438D2AB8-6BF3-4DDB-96AA-EF7999333F9B}" type="presParOf" srcId="{D5DF567B-AB70-43D7-A8B4-A9F068AEEFE5}" destId="{3AD57B20-C540-45CE-96BF-F5A268EC8BC8}" srcOrd="6" destOrd="0" presId="urn:microsoft.com/office/officeart/2005/8/layout/gear1"/>
    <dgm:cxn modelId="{C467AA9B-97F0-4FAA-9AC9-79BBF6105252}" type="presParOf" srcId="{D5DF567B-AB70-43D7-A8B4-A9F068AEEFE5}" destId="{92F7E29B-EFC7-4C20-919F-A4B1CFD94819}" srcOrd="7" destOrd="0" presId="urn:microsoft.com/office/officeart/2005/8/layout/gear1"/>
    <dgm:cxn modelId="{3FA1EE14-097C-47DA-8F67-4A4FEC6B18CE}" type="presParOf" srcId="{D5DF567B-AB70-43D7-A8B4-A9F068AEEFE5}" destId="{D631DED8-DEF5-48EB-91A2-D9169F86CD03}" srcOrd="8" destOrd="0" presId="urn:microsoft.com/office/officeart/2005/8/layout/gear1"/>
    <dgm:cxn modelId="{EAA67141-7CAE-419C-A5B3-A7F83B9BE406}" type="presParOf" srcId="{D5DF567B-AB70-43D7-A8B4-A9F068AEEFE5}" destId="{969EC0E1-7C95-41BB-AA32-7E83E1954ECF}" srcOrd="9" destOrd="0" presId="urn:microsoft.com/office/officeart/2005/8/layout/gear1"/>
    <dgm:cxn modelId="{F0406BDB-ED8F-4E16-B696-530DA8C0329E}" type="presParOf" srcId="{D5DF567B-AB70-43D7-A8B4-A9F068AEEFE5}" destId="{3C56E7AE-14D2-46A5-A655-B2DBC75F39FC}" srcOrd="10" destOrd="0" presId="urn:microsoft.com/office/officeart/2005/8/layout/gear1"/>
    <dgm:cxn modelId="{A12939CC-056F-4941-9DC5-08F6C0384790}" type="presParOf" srcId="{D5DF567B-AB70-43D7-A8B4-A9F068AEEFE5}" destId="{BD7AA926-05E5-4148-BAAC-92CFBB806EB0}" srcOrd="11" destOrd="0" presId="urn:microsoft.com/office/officeart/2005/8/layout/gear1"/>
    <dgm:cxn modelId="{35056179-8A65-4DCA-BC24-F4796D2D9371}" type="presParOf" srcId="{D5DF567B-AB70-43D7-A8B4-A9F068AEEFE5}" destId="{5D5C86E4-5310-4F7F-B96E-733EF569BE4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E20B8-E942-45E0-9196-E021C867FCC8}">
      <dsp:nvSpPr>
        <dsp:cNvPr id="0" name=""/>
        <dsp:cNvSpPr/>
      </dsp:nvSpPr>
      <dsp:spPr>
        <a:xfrm rot="5400000">
          <a:off x="317867" y="2076368"/>
          <a:ext cx="1452562" cy="20690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3FBC5-104A-4DB1-82EA-92EF8C02888E}">
      <dsp:nvSpPr>
        <dsp:cNvPr id="0" name=""/>
        <dsp:cNvSpPr/>
      </dsp:nvSpPr>
      <dsp:spPr>
        <a:xfrm>
          <a:off x="214860" y="2694575"/>
          <a:ext cx="1867973" cy="1637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Archivos </a:t>
          </a:r>
          <a:r>
            <a:rPr lang="es-PE" sz="2000" kern="1200" dirty="0" err="1"/>
            <a:t>excel</a:t>
          </a:r>
          <a:r>
            <a:rPr lang="es-PE" sz="2000" kern="1200" dirty="0"/>
            <a:t> consolidados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kern="1200" dirty="0"/>
            <a:t>2002 - 2012</a:t>
          </a:r>
        </a:p>
      </dsp:txBody>
      <dsp:txXfrm>
        <a:off x="214860" y="2694575"/>
        <a:ext cx="1867973" cy="1637387"/>
      </dsp:txXfrm>
    </dsp:sp>
    <dsp:sp modelId="{FC4BC742-03F1-45A5-B471-99983D50915B}">
      <dsp:nvSpPr>
        <dsp:cNvPr id="0" name=""/>
        <dsp:cNvSpPr/>
      </dsp:nvSpPr>
      <dsp:spPr>
        <a:xfrm>
          <a:off x="1730385" y="1924040"/>
          <a:ext cx="352447" cy="352447"/>
        </a:xfrm>
        <a:prstGeom prst="triangle">
          <a:avLst>
            <a:gd name="adj" fmla="val 100000"/>
          </a:avLst>
        </a:prstGeom>
        <a:solidFill>
          <a:schemeClr val="accent5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04330-8036-4B33-A4BA-D87970D5A96C}">
      <dsp:nvSpPr>
        <dsp:cNvPr id="0" name=""/>
        <dsp:cNvSpPr/>
      </dsp:nvSpPr>
      <dsp:spPr>
        <a:xfrm rot="5400000">
          <a:off x="2606708" y="1510506"/>
          <a:ext cx="1448409" cy="206907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B3AB6-4796-454B-91AC-2A5C8A03CA6A}">
      <dsp:nvSpPr>
        <dsp:cNvPr id="0" name=""/>
        <dsp:cNvSpPr/>
      </dsp:nvSpPr>
      <dsp:spPr>
        <a:xfrm>
          <a:off x="2501624" y="2128713"/>
          <a:ext cx="1867973" cy="1637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kern="1200" dirty="0"/>
            <a:t>HIS </a:t>
          </a:r>
          <a:r>
            <a:rPr lang="es-PE" sz="2400" kern="1200" dirty="0" err="1"/>
            <a:t>Clipper</a:t>
          </a:r>
          <a:endParaRPr lang="es-PE" sz="12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2013 - 2016</a:t>
          </a:r>
          <a:endParaRPr lang="es-PE" sz="2400" kern="1200" dirty="0"/>
        </a:p>
      </dsp:txBody>
      <dsp:txXfrm>
        <a:off x="2501624" y="2128713"/>
        <a:ext cx="1867973" cy="1637387"/>
      </dsp:txXfrm>
    </dsp:sp>
    <dsp:sp modelId="{17033052-08E6-430D-B300-06EC97AEE010}">
      <dsp:nvSpPr>
        <dsp:cNvPr id="0" name=""/>
        <dsp:cNvSpPr/>
      </dsp:nvSpPr>
      <dsp:spPr>
        <a:xfrm>
          <a:off x="4017149" y="1358178"/>
          <a:ext cx="352447" cy="35244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CEDC6-05C1-40D7-BE3D-51554C47200D}">
      <dsp:nvSpPr>
        <dsp:cNvPr id="0" name=""/>
        <dsp:cNvSpPr/>
      </dsp:nvSpPr>
      <dsp:spPr>
        <a:xfrm rot="5400000">
          <a:off x="4754384" y="968814"/>
          <a:ext cx="1596790" cy="206338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135C-6779-44B3-9299-DC1425E3B32D}">
      <dsp:nvSpPr>
        <dsp:cNvPr id="0" name=""/>
        <dsp:cNvSpPr/>
      </dsp:nvSpPr>
      <dsp:spPr>
        <a:xfrm>
          <a:off x="4785542" y="1562851"/>
          <a:ext cx="1867973" cy="1637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kern="1200" dirty="0"/>
            <a:t>HISMINSA, VPH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Validación DNI con Padrón Nominal y RENIEC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2017</a:t>
          </a:r>
        </a:p>
      </dsp:txBody>
      <dsp:txXfrm>
        <a:off x="4785542" y="1562851"/>
        <a:ext cx="1867973" cy="1637387"/>
      </dsp:txXfrm>
    </dsp:sp>
    <dsp:sp modelId="{DC8964D2-F028-4EDE-92CC-36126122BAA5}">
      <dsp:nvSpPr>
        <dsp:cNvPr id="0" name=""/>
        <dsp:cNvSpPr/>
      </dsp:nvSpPr>
      <dsp:spPr>
        <a:xfrm>
          <a:off x="6221658" y="785729"/>
          <a:ext cx="352447" cy="352447"/>
        </a:xfrm>
        <a:prstGeom prst="triangle">
          <a:avLst>
            <a:gd name="adj" fmla="val 100000"/>
          </a:avLst>
        </a:prstGeom>
        <a:solidFill>
          <a:schemeClr val="accent5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7FD20-AE86-4B11-8089-3F0C5C851052}">
      <dsp:nvSpPr>
        <dsp:cNvPr id="0" name=""/>
        <dsp:cNvSpPr/>
      </dsp:nvSpPr>
      <dsp:spPr>
        <a:xfrm rot="5400000">
          <a:off x="7265313" y="161066"/>
          <a:ext cx="1243451" cy="229998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E278A-4ECC-4E93-873C-F958C3E1EB6E}">
      <dsp:nvSpPr>
        <dsp:cNvPr id="0" name=""/>
        <dsp:cNvSpPr/>
      </dsp:nvSpPr>
      <dsp:spPr>
        <a:xfrm>
          <a:off x="7034443" y="996989"/>
          <a:ext cx="1867973" cy="1637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/>
            <a:t>HISMINSA</a:t>
          </a:r>
          <a:r>
            <a:rPr lang="es-PE" sz="1600" kern="1200" dirty="0"/>
            <a:t>, VPH, Carnet de Vacunas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Validación DNI con Padrón Nominal y RENIEC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2018 - 2019</a:t>
          </a:r>
        </a:p>
      </dsp:txBody>
      <dsp:txXfrm>
        <a:off x="7034443" y="996989"/>
        <a:ext cx="1867973" cy="1637387"/>
      </dsp:txXfrm>
    </dsp:sp>
    <dsp:sp modelId="{F9B3467E-7995-409F-AF99-778F5EDC354E}">
      <dsp:nvSpPr>
        <dsp:cNvPr id="0" name=""/>
        <dsp:cNvSpPr/>
      </dsp:nvSpPr>
      <dsp:spPr>
        <a:xfrm>
          <a:off x="8706131" y="281150"/>
          <a:ext cx="352447" cy="352447"/>
        </a:xfrm>
        <a:prstGeom prst="triangle">
          <a:avLst>
            <a:gd name="adj" fmla="val 100000"/>
          </a:avLst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25FEC-F885-4276-98E0-7012F119C35F}">
      <dsp:nvSpPr>
        <dsp:cNvPr id="0" name=""/>
        <dsp:cNvSpPr/>
      </dsp:nvSpPr>
      <dsp:spPr>
        <a:xfrm rot="5400000">
          <a:off x="9569478" y="-187079"/>
          <a:ext cx="1243451" cy="2069075"/>
        </a:xfrm>
        <a:prstGeom prst="corner">
          <a:avLst>
            <a:gd name="adj1" fmla="val 16120"/>
            <a:gd name="adj2" fmla="val 16110"/>
          </a:avLst>
        </a:prstGeom>
        <a:solidFill>
          <a:srgbClr val="B56DDD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89335-4F64-4703-9073-9EA5FF889382}">
      <dsp:nvSpPr>
        <dsp:cNvPr id="0" name=""/>
        <dsp:cNvSpPr/>
      </dsp:nvSpPr>
      <dsp:spPr>
        <a:xfrm>
          <a:off x="9361915" y="431127"/>
          <a:ext cx="1867973" cy="1637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/>
            <a:t>Historia Clínica Electrónica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/>
            <a:t>e-QHALI</a:t>
          </a:r>
          <a:endParaRPr lang="es-PE" sz="2800" b="1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2019 - 2020</a:t>
          </a:r>
        </a:p>
      </dsp:txBody>
      <dsp:txXfrm>
        <a:off x="9361915" y="431127"/>
        <a:ext cx="1867973" cy="1637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28A6A-307B-4DE1-9F5F-97642C089C73}">
      <dsp:nvSpPr>
        <dsp:cNvPr id="0" name=""/>
        <dsp:cNvSpPr/>
      </dsp:nvSpPr>
      <dsp:spPr>
        <a:xfrm rot="16200000">
          <a:off x="-13519" y="16648"/>
          <a:ext cx="3043441" cy="3010144"/>
        </a:xfrm>
        <a:prstGeom prst="flowChartManualOperati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6050" tIns="0" rIns="145045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300" kern="1200" dirty="0"/>
            <a:t>Cierre mensual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800" kern="1200" dirty="0"/>
            <a:t>DÌA 11 de cada mes a las 8:00 am (consolidación hasta el día 10 de cada mes)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800" kern="1200" dirty="0"/>
        </a:p>
      </dsp:txBody>
      <dsp:txXfrm rot="5400000">
        <a:off x="3130" y="608687"/>
        <a:ext cx="3010144" cy="1826065"/>
      </dsp:txXfrm>
    </dsp:sp>
    <dsp:sp modelId="{D1276E70-8B76-4E99-864A-DD22C9ADC6BA}">
      <dsp:nvSpPr>
        <dsp:cNvPr id="0" name=""/>
        <dsp:cNvSpPr/>
      </dsp:nvSpPr>
      <dsp:spPr>
        <a:xfrm rot="16200000">
          <a:off x="3222386" y="16648"/>
          <a:ext cx="3043441" cy="3010144"/>
        </a:xfrm>
        <a:prstGeom prst="flowChartManualOperati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5045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300" kern="1200" dirty="0"/>
            <a:t>Final Mensual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Procesamiento de reportes, indicadores mensuales de cada estrategia de salud y etapas de vida.</a:t>
          </a:r>
          <a:endParaRPr lang="es-PE" sz="1800" kern="1200" dirty="0"/>
        </a:p>
      </dsp:txBody>
      <dsp:txXfrm rot="5400000">
        <a:off x="3239035" y="608687"/>
        <a:ext cx="3010144" cy="1826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4BDE7-3551-49BD-98C0-4D21979AA0B6}">
      <dsp:nvSpPr>
        <dsp:cNvPr id="0" name=""/>
        <dsp:cNvSpPr/>
      </dsp:nvSpPr>
      <dsp:spPr>
        <a:xfrm>
          <a:off x="2315531" y="1996681"/>
          <a:ext cx="1803534" cy="2201119"/>
        </a:xfrm>
        <a:prstGeom prst="gear9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700" kern="1200" dirty="0"/>
            <a:t>HISMINSA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Archivos planos y </a:t>
          </a:r>
          <a:r>
            <a:rPr lang="es-PE" sz="1200" kern="1200" dirty="0" err="1"/>
            <a:t>dbfs</a:t>
          </a:r>
          <a:endParaRPr lang="es-PE" sz="1200" kern="1200" dirty="0"/>
        </a:p>
      </dsp:txBody>
      <dsp:txXfrm>
        <a:off x="2678122" y="2485868"/>
        <a:ext cx="1078352" cy="1182512"/>
      </dsp:txXfrm>
    </dsp:sp>
    <dsp:sp modelId="{9C753DD0-AB67-4308-9D72-B04F54F9A875}">
      <dsp:nvSpPr>
        <dsp:cNvPr id="0" name=""/>
        <dsp:cNvSpPr/>
      </dsp:nvSpPr>
      <dsp:spPr>
        <a:xfrm>
          <a:off x="814973" y="1374335"/>
          <a:ext cx="1871182" cy="1841133"/>
        </a:xfrm>
        <a:prstGeom prst="gear6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SIEN, CNV,SINADEF, EHALI</a:t>
          </a:r>
        </a:p>
      </dsp:txBody>
      <dsp:txXfrm>
        <a:off x="1282852" y="1840647"/>
        <a:ext cx="935424" cy="908509"/>
      </dsp:txXfrm>
    </dsp:sp>
    <dsp:sp modelId="{3AD57B20-C540-45CE-96BF-F5A268EC8BC8}">
      <dsp:nvSpPr>
        <dsp:cNvPr id="0" name=""/>
        <dsp:cNvSpPr/>
      </dsp:nvSpPr>
      <dsp:spPr>
        <a:xfrm rot="20700000">
          <a:off x="1854596" y="235296"/>
          <a:ext cx="1695937" cy="1695937"/>
        </a:xfrm>
        <a:prstGeom prst="gear6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POWER BI, PIVOT, QUERYS SQL, DASHBOARD</a:t>
          </a:r>
        </a:p>
      </dsp:txBody>
      <dsp:txXfrm rot="-20700000">
        <a:off x="2226564" y="607265"/>
        <a:ext cx="952000" cy="952000"/>
      </dsp:txXfrm>
    </dsp:sp>
    <dsp:sp modelId="{3C56E7AE-14D2-46A5-A655-B2DBC75F39FC}">
      <dsp:nvSpPr>
        <dsp:cNvPr id="0" name=""/>
        <dsp:cNvSpPr/>
      </dsp:nvSpPr>
      <dsp:spPr>
        <a:xfrm rot="1012742">
          <a:off x="2220992" y="1737750"/>
          <a:ext cx="2704837" cy="2584718"/>
        </a:xfrm>
        <a:prstGeom prst="circularArrow">
          <a:avLst>
            <a:gd name="adj1" fmla="val 4688"/>
            <a:gd name="adj2" fmla="val 299029"/>
            <a:gd name="adj3" fmla="val 2519301"/>
            <a:gd name="adj4" fmla="val 15854539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AA926-05E5-4148-BAAC-92CFBB806EB0}">
      <dsp:nvSpPr>
        <dsp:cNvPr id="0" name=""/>
        <dsp:cNvSpPr/>
      </dsp:nvSpPr>
      <dsp:spPr>
        <a:xfrm rot="18028845">
          <a:off x="443330" y="1233964"/>
          <a:ext cx="2213400" cy="221340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50074"/>
            <a:satOff val="-4618"/>
            <a:lumOff val="214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86E4-5310-4F7F-B96E-733EF569BE4A}">
      <dsp:nvSpPr>
        <dsp:cNvPr id="0" name=""/>
        <dsp:cNvSpPr/>
      </dsp:nvSpPr>
      <dsp:spPr>
        <a:xfrm>
          <a:off x="1462308" y="-136747"/>
          <a:ext cx="2386491" cy="238649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250074"/>
            <a:satOff val="-4618"/>
            <a:lumOff val="214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8AAEAD6-6DC6-412F-8DB0-9A1354E303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E9F0B0-B453-4B58-ACE9-D8B5D1DCD9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BB55C-A376-483E-B8BE-16BFF3081173}" type="datetimeFigureOut">
              <a:rPr lang="es-PE" smtClean="0"/>
              <a:t>12/12/2019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B4656D-E4DF-41A5-988A-BA975412ED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1811CF-D583-457D-8E31-8432AA773D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26921-795F-4BF7-B46F-DD0B1EEEBA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5052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B0521-6C4E-463A-9E5B-C4F639CFE5E3}" type="datetimeFigureOut">
              <a:rPr lang="es-PE" smtClean="0"/>
              <a:t>12/12/2019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C7A1B-E79D-44F0-9746-7BA390529F8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627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</a:tabLst>
              <a:defRPr/>
            </a:pPr>
            <a:fld id="{21B1BC01-EC07-41FF-9D00-CD653FA69CDF}" type="slidenum">
              <a:rPr kumimoji="0" lang="es-PE" altLang="es-P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DejaVu Sans" charset="0"/>
                <a:cs typeface="DejaVu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09575" algn="l"/>
                  <a:tab pos="819150" algn="l"/>
                  <a:tab pos="1230313" algn="l"/>
                  <a:tab pos="1639888" algn="l"/>
                  <a:tab pos="2051050" algn="l"/>
                  <a:tab pos="2460625" algn="l"/>
                  <a:tab pos="2871788" algn="l"/>
                </a:tabLst>
                <a:defRPr/>
              </a:pPr>
              <a:t>2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80649" y="8686801"/>
            <a:ext cx="2975751" cy="45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marL="0" marR="0" lvl="0" indent="0" algn="r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BCBF960-656D-4378-9D6B-6A8B5D3850AB}" type="slidenum">
              <a:rPr kumimoji="0" lang="es-PE" altLang="es-P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DejaVu Sans" charset="0"/>
                <a:cs typeface="DejaVu Sans" charset="0"/>
              </a:rPr>
              <a:pPr marL="0" marR="0" lvl="0" indent="0" algn="r" defTabSz="4492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es-PE" altLang="es-P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685479" y="4342666"/>
            <a:ext cx="548544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21" tIns="41761" rIns="83521" bIns="41761" anchor="ctr"/>
          <a:lstStyle/>
          <a:p>
            <a:pPr marL="0" marR="0" lvl="0" indent="0" algn="l" defTabSz="4492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s-ES" alt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3883852" y="8685330"/>
            <a:ext cx="2970945" cy="45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206" tIns="41103" rIns="82206" bIns="41103" anchor="b"/>
          <a:lstStyle/>
          <a:p>
            <a:pPr marL="0" marR="0" lvl="0" indent="0" algn="r" defTabSz="44921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694F2B0-1B55-43B9-A0C9-2F2F86913B83}" type="slidenum">
              <a:rPr kumimoji="0" lang="es-PE" altLang="es-P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49216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es-PE" altLang="es-P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33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1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97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83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AE757-8A23-4DE2-AD7A-5AA118FE370C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548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7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43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182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971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4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73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58DC2-37F5-49E6-A7EB-134F3DC6277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1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9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5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2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/>
          <a:stretch/>
        </p:blipFill>
        <p:spPr>
          <a:xfrm>
            <a:off x="39624" y="0"/>
            <a:ext cx="12152376" cy="6858000"/>
          </a:xfrm>
          <a:prstGeom prst="rect">
            <a:avLst/>
          </a:prstGeom>
        </p:spPr>
      </p:pic>
      <p:sp>
        <p:nvSpPr>
          <p:cNvPr id="18" name="Freeform 17"/>
          <p:cNvSpPr/>
          <p:nvPr userDrawn="1"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498745" y="2033008"/>
            <a:ext cx="2421421" cy="2429524"/>
          </a:xfrm>
          <a:custGeom>
            <a:avLst/>
            <a:gdLst>
              <a:gd name="connsiteX0" fmla="*/ 156044 w 2421421"/>
              <a:gd name="connsiteY0" fmla="*/ 375718 h 2429524"/>
              <a:gd name="connsiteX1" fmla="*/ 267051 w 2421421"/>
              <a:gd name="connsiteY1" fmla="*/ 375718 h 2429524"/>
              <a:gd name="connsiteX2" fmla="*/ 350307 w 2421421"/>
              <a:gd name="connsiteY2" fmla="*/ 384968 h 2429524"/>
              <a:gd name="connsiteX3" fmla="*/ 402964 w 2421421"/>
              <a:gd name="connsiteY3" fmla="*/ 411297 h 2429524"/>
              <a:gd name="connsiteX4" fmla="*/ 434274 w 2421421"/>
              <a:gd name="connsiteY4" fmla="*/ 453636 h 2429524"/>
              <a:gd name="connsiteX5" fmla="*/ 444948 w 2421421"/>
              <a:gd name="connsiteY5" fmla="*/ 510919 h 2429524"/>
              <a:gd name="connsiteX6" fmla="*/ 433918 w 2421421"/>
              <a:gd name="connsiteY6" fmla="*/ 565355 h 2429524"/>
              <a:gd name="connsiteX7" fmla="*/ 403320 w 2421421"/>
              <a:gd name="connsiteY7" fmla="*/ 605204 h 2429524"/>
              <a:gd name="connsiteX8" fmla="*/ 357067 w 2421421"/>
              <a:gd name="connsiteY8" fmla="*/ 629398 h 2429524"/>
              <a:gd name="connsiteX9" fmla="*/ 291245 w 2421421"/>
              <a:gd name="connsiteY9" fmla="*/ 637581 h 2429524"/>
              <a:gd name="connsiteX10" fmla="*/ 156044 w 2421421"/>
              <a:gd name="connsiteY10" fmla="*/ 637581 h 2429524"/>
              <a:gd name="connsiteX11" fmla="*/ 1020790 w 2421421"/>
              <a:gd name="connsiteY11" fmla="*/ 246285 h 2429524"/>
              <a:gd name="connsiteX12" fmla="*/ 2421421 w 2421421"/>
              <a:gd name="connsiteY12" fmla="*/ 1646916 h 2429524"/>
              <a:gd name="connsiteX13" fmla="*/ 2325052 w 2421421"/>
              <a:gd name="connsiteY13" fmla="*/ 1743285 h 2429524"/>
              <a:gd name="connsiteX14" fmla="*/ 1649216 w 2421421"/>
              <a:gd name="connsiteY14" fmla="*/ 2429524 h 2429524"/>
              <a:gd name="connsiteX15" fmla="*/ 344219 w 2421421"/>
              <a:gd name="connsiteY15" fmla="*/ 1124527 h 2429524"/>
              <a:gd name="connsiteX16" fmla="*/ 348981 w 2421421"/>
              <a:gd name="connsiteY16" fmla="*/ 1119766 h 2429524"/>
              <a:gd name="connsiteX17" fmla="*/ 0 w 2421421"/>
              <a:gd name="connsiteY17" fmla="*/ 770785 h 2429524"/>
              <a:gd name="connsiteX18" fmla="*/ 27959 w 2421421"/>
              <a:gd name="connsiteY18" fmla="*/ 780608 h 2429524"/>
              <a:gd name="connsiteX19" fmla="*/ 193038 w 2421421"/>
              <a:gd name="connsiteY19" fmla="*/ 780608 h 2429524"/>
              <a:gd name="connsiteX20" fmla="*/ 272744 w 2421421"/>
              <a:gd name="connsiteY20" fmla="*/ 780608 h 2429524"/>
              <a:gd name="connsiteX21" fmla="*/ 373433 w 2421421"/>
              <a:gd name="connsiteY21" fmla="*/ 773848 h 2429524"/>
              <a:gd name="connsiteX22" fmla="*/ 458468 w 2421421"/>
              <a:gd name="connsiteY22" fmla="*/ 752856 h 2429524"/>
              <a:gd name="connsiteX23" fmla="*/ 531405 w 2421421"/>
              <a:gd name="connsiteY23" fmla="*/ 716566 h 2429524"/>
              <a:gd name="connsiteX24" fmla="*/ 579987 w 2421421"/>
              <a:gd name="connsiteY24" fmla="*/ 671627 h 2429524"/>
              <a:gd name="connsiteX25" fmla="*/ 579987 w 2421421"/>
              <a:gd name="connsiteY25" fmla="*/ 888759 h 2429524"/>
              <a:gd name="connsiteX26" fmla="*/ 767846 w 2421421"/>
              <a:gd name="connsiteY26" fmla="*/ 700900 h 2429524"/>
              <a:gd name="connsiteX27" fmla="*/ 767846 w 2421421"/>
              <a:gd name="connsiteY27" fmla="*/ 374713 h 2429524"/>
              <a:gd name="connsiteX28" fmla="*/ 966004 w 2421421"/>
              <a:gd name="connsiteY28" fmla="*/ 374713 h 2429524"/>
              <a:gd name="connsiteX29" fmla="*/ 998399 w 2421421"/>
              <a:gd name="connsiteY29" fmla="*/ 374713 h 2429524"/>
              <a:gd name="connsiteX30" fmla="*/ 1010140 w 2421421"/>
              <a:gd name="connsiteY30" fmla="*/ 370443 h 2429524"/>
              <a:gd name="connsiteX31" fmla="*/ 1019035 w 2421421"/>
              <a:gd name="connsiteY31" fmla="*/ 357279 h 2429524"/>
              <a:gd name="connsiteX32" fmla="*/ 1024372 w 2421421"/>
              <a:gd name="connsiteY32" fmla="*/ 333796 h 2429524"/>
              <a:gd name="connsiteX33" fmla="*/ 1026151 w 2421421"/>
              <a:gd name="connsiteY33" fmla="*/ 298573 h 2429524"/>
              <a:gd name="connsiteX34" fmla="*/ 1024372 w 2421421"/>
              <a:gd name="connsiteY34" fmla="*/ 262282 h 2429524"/>
              <a:gd name="connsiteX35" fmla="*/ 156045 w 2421421"/>
              <a:gd name="connsiteY35" fmla="*/ 0 h 2429524"/>
              <a:gd name="connsiteX36" fmla="*/ 250686 w 2421421"/>
              <a:gd name="connsiteY36" fmla="*/ 0 h 2429524"/>
              <a:gd name="connsiteX37" fmla="*/ 320065 w 2421421"/>
              <a:gd name="connsiteY37" fmla="*/ 7827 h 2429524"/>
              <a:gd name="connsiteX38" fmla="*/ 363116 w 2421421"/>
              <a:gd name="connsiteY38" fmla="*/ 30242 h 2429524"/>
              <a:gd name="connsiteX39" fmla="*/ 388733 w 2421421"/>
              <a:gd name="connsiteY39" fmla="*/ 66889 h 2429524"/>
              <a:gd name="connsiteX40" fmla="*/ 397272 w 2421421"/>
              <a:gd name="connsiteY40" fmla="*/ 116700 h 2429524"/>
              <a:gd name="connsiteX41" fmla="*/ 389445 w 2421421"/>
              <a:gd name="connsiteY41" fmla="*/ 164020 h 2429524"/>
              <a:gd name="connsiteX42" fmla="*/ 365607 w 2421421"/>
              <a:gd name="connsiteY42" fmla="*/ 203157 h 2429524"/>
              <a:gd name="connsiteX43" fmla="*/ 325402 w 2421421"/>
              <a:gd name="connsiteY43" fmla="*/ 229486 h 2429524"/>
              <a:gd name="connsiteX44" fmla="*/ 260648 w 2421421"/>
              <a:gd name="connsiteY44" fmla="*/ 239092 h 2429524"/>
              <a:gd name="connsiteX45" fmla="*/ 156045 w 2421421"/>
              <a:gd name="connsiteY45" fmla="*/ 239092 h 2429524"/>
              <a:gd name="connsiteX0" fmla="*/ 156044 w 2421421"/>
              <a:gd name="connsiteY0" fmla="*/ 375718 h 2429524"/>
              <a:gd name="connsiteX1" fmla="*/ 267051 w 2421421"/>
              <a:gd name="connsiteY1" fmla="*/ 375718 h 2429524"/>
              <a:gd name="connsiteX2" fmla="*/ 350307 w 2421421"/>
              <a:gd name="connsiteY2" fmla="*/ 384968 h 2429524"/>
              <a:gd name="connsiteX3" fmla="*/ 402964 w 2421421"/>
              <a:gd name="connsiteY3" fmla="*/ 411297 h 2429524"/>
              <a:gd name="connsiteX4" fmla="*/ 434274 w 2421421"/>
              <a:gd name="connsiteY4" fmla="*/ 453636 h 2429524"/>
              <a:gd name="connsiteX5" fmla="*/ 444948 w 2421421"/>
              <a:gd name="connsiteY5" fmla="*/ 510919 h 2429524"/>
              <a:gd name="connsiteX6" fmla="*/ 433918 w 2421421"/>
              <a:gd name="connsiteY6" fmla="*/ 565355 h 2429524"/>
              <a:gd name="connsiteX7" fmla="*/ 403320 w 2421421"/>
              <a:gd name="connsiteY7" fmla="*/ 605204 h 2429524"/>
              <a:gd name="connsiteX8" fmla="*/ 357067 w 2421421"/>
              <a:gd name="connsiteY8" fmla="*/ 629398 h 2429524"/>
              <a:gd name="connsiteX9" fmla="*/ 291245 w 2421421"/>
              <a:gd name="connsiteY9" fmla="*/ 637581 h 2429524"/>
              <a:gd name="connsiteX10" fmla="*/ 156044 w 2421421"/>
              <a:gd name="connsiteY10" fmla="*/ 637581 h 2429524"/>
              <a:gd name="connsiteX11" fmla="*/ 156044 w 2421421"/>
              <a:gd name="connsiteY11" fmla="*/ 375718 h 2429524"/>
              <a:gd name="connsiteX12" fmla="*/ 1020790 w 2421421"/>
              <a:gd name="connsiteY12" fmla="*/ 246285 h 2429524"/>
              <a:gd name="connsiteX13" fmla="*/ 2421421 w 2421421"/>
              <a:gd name="connsiteY13" fmla="*/ 1646916 h 2429524"/>
              <a:gd name="connsiteX14" fmla="*/ 2325052 w 2421421"/>
              <a:gd name="connsiteY14" fmla="*/ 1743285 h 2429524"/>
              <a:gd name="connsiteX15" fmla="*/ 1649216 w 2421421"/>
              <a:gd name="connsiteY15" fmla="*/ 2429524 h 2429524"/>
              <a:gd name="connsiteX16" fmla="*/ 344219 w 2421421"/>
              <a:gd name="connsiteY16" fmla="*/ 1124527 h 2429524"/>
              <a:gd name="connsiteX17" fmla="*/ 0 w 2421421"/>
              <a:gd name="connsiteY17" fmla="*/ 770785 h 2429524"/>
              <a:gd name="connsiteX18" fmla="*/ 27959 w 2421421"/>
              <a:gd name="connsiteY18" fmla="*/ 780608 h 2429524"/>
              <a:gd name="connsiteX19" fmla="*/ 193038 w 2421421"/>
              <a:gd name="connsiteY19" fmla="*/ 780608 h 2429524"/>
              <a:gd name="connsiteX20" fmla="*/ 272744 w 2421421"/>
              <a:gd name="connsiteY20" fmla="*/ 780608 h 2429524"/>
              <a:gd name="connsiteX21" fmla="*/ 373433 w 2421421"/>
              <a:gd name="connsiteY21" fmla="*/ 773848 h 2429524"/>
              <a:gd name="connsiteX22" fmla="*/ 458468 w 2421421"/>
              <a:gd name="connsiteY22" fmla="*/ 752856 h 2429524"/>
              <a:gd name="connsiteX23" fmla="*/ 531405 w 2421421"/>
              <a:gd name="connsiteY23" fmla="*/ 716566 h 2429524"/>
              <a:gd name="connsiteX24" fmla="*/ 579987 w 2421421"/>
              <a:gd name="connsiteY24" fmla="*/ 671627 h 2429524"/>
              <a:gd name="connsiteX25" fmla="*/ 579987 w 2421421"/>
              <a:gd name="connsiteY25" fmla="*/ 888759 h 2429524"/>
              <a:gd name="connsiteX26" fmla="*/ 767846 w 2421421"/>
              <a:gd name="connsiteY26" fmla="*/ 700900 h 2429524"/>
              <a:gd name="connsiteX27" fmla="*/ 767846 w 2421421"/>
              <a:gd name="connsiteY27" fmla="*/ 374713 h 2429524"/>
              <a:gd name="connsiteX28" fmla="*/ 966004 w 2421421"/>
              <a:gd name="connsiteY28" fmla="*/ 374713 h 2429524"/>
              <a:gd name="connsiteX29" fmla="*/ 998399 w 2421421"/>
              <a:gd name="connsiteY29" fmla="*/ 374713 h 2429524"/>
              <a:gd name="connsiteX30" fmla="*/ 1010140 w 2421421"/>
              <a:gd name="connsiteY30" fmla="*/ 370443 h 2429524"/>
              <a:gd name="connsiteX31" fmla="*/ 1019035 w 2421421"/>
              <a:gd name="connsiteY31" fmla="*/ 357279 h 2429524"/>
              <a:gd name="connsiteX32" fmla="*/ 1024372 w 2421421"/>
              <a:gd name="connsiteY32" fmla="*/ 333796 h 2429524"/>
              <a:gd name="connsiteX33" fmla="*/ 1026151 w 2421421"/>
              <a:gd name="connsiteY33" fmla="*/ 298573 h 2429524"/>
              <a:gd name="connsiteX34" fmla="*/ 1024372 w 2421421"/>
              <a:gd name="connsiteY34" fmla="*/ 262282 h 2429524"/>
              <a:gd name="connsiteX35" fmla="*/ 1020790 w 2421421"/>
              <a:gd name="connsiteY35" fmla="*/ 246285 h 2429524"/>
              <a:gd name="connsiteX36" fmla="*/ 156045 w 2421421"/>
              <a:gd name="connsiteY36" fmla="*/ 0 h 2429524"/>
              <a:gd name="connsiteX37" fmla="*/ 250686 w 2421421"/>
              <a:gd name="connsiteY37" fmla="*/ 0 h 2429524"/>
              <a:gd name="connsiteX38" fmla="*/ 320065 w 2421421"/>
              <a:gd name="connsiteY38" fmla="*/ 7827 h 2429524"/>
              <a:gd name="connsiteX39" fmla="*/ 363116 w 2421421"/>
              <a:gd name="connsiteY39" fmla="*/ 30242 h 2429524"/>
              <a:gd name="connsiteX40" fmla="*/ 388733 w 2421421"/>
              <a:gd name="connsiteY40" fmla="*/ 66889 h 2429524"/>
              <a:gd name="connsiteX41" fmla="*/ 397272 w 2421421"/>
              <a:gd name="connsiteY41" fmla="*/ 116700 h 2429524"/>
              <a:gd name="connsiteX42" fmla="*/ 389445 w 2421421"/>
              <a:gd name="connsiteY42" fmla="*/ 164020 h 2429524"/>
              <a:gd name="connsiteX43" fmla="*/ 365607 w 2421421"/>
              <a:gd name="connsiteY43" fmla="*/ 203157 h 2429524"/>
              <a:gd name="connsiteX44" fmla="*/ 325402 w 2421421"/>
              <a:gd name="connsiteY44" fmla="*/ 229486 h 2429524"/>
              <a:gd name="connsiteX45" fmla="*/ 260648 w 2421421"/>
              <a:gd name="connsiteY45" fmla="*/ 239092 h 2429524"/>
              <a:gd name="connsiteX46" fmla="*/ 156045 w 2421421"/>
              <a:gd name="connsiteY46" fmla="*/ 239092 h 2429524"/>
              <a:gd name="connsiteX47" fmla="*/ 156045 w 2421421"/>
              <a:gd name="connsiteY47" fmla="*/ 0 h 242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21421" h="2429524">
                <a:moveTo>
                  <a:pt x="156044" y="375718"/>
                </a:moveTo>
                <a:lnTo>
                  <a:pt x="267051" y="375718"/>
                </a:lnTo>
                <a:cubicBezTo>
                  <a:pt x="301207" y="375718"/>
                  <a:pt x="328959" y="378801"/>
                  <a:pt x="350307" y="384968"/>
                </a:cubicBezTo>
                <a:cubicBezTo>
                  <a:pt x="371654" y="391135"/>
                  <a:pt x="389207" y="399911"/>
                  <a:pt x="402964" y="411297"/>
                </a:cubicBezTo>
                <a:cubicBezTo>
                  <a:pt x="416721" y="422682"/>
                  <a:pt x="427158" y="436795"/>
                  <a:pt x="434274" y="453636"/>
                </a:cubicBezTo>
                <a:cubicBezTo>
                  <a:pt x="441390" y="470477"/>
                  <a:pt x="444948" y="489571"/>
                  <a:pt x="444948" y="510919"/>
                </a:cubicBezTo>
                <a:cubicBezTo>
                  <a:pt x="444948" y="531317"/>
                  <a:pt x="441271" y="549463"/>
                  <a:pt x="433918" y="565355"/>
                </a:cubicBezTo>
                <a:cubicBezTo>
                  <a:pt x="426565" y="581247"/>
                  <a:pt x="416366" y="594530"/>
                  <a:pt x="403320" y="605204"/>
                </a:cubicBezTo>
                <a:cubicBezTo>
                  <a:pt x="390274" y="615877"/>
                  <a:pt x="374856" y="623942"/>
                  <a:pt x="357067" y="629398"/>
                </a:cubicBezTo>
                <a:cubicBezTo>
                  <a:pt x="339277" y="634853"/>
                  <a:pt x="317337" y="637581"/>
                  <a:pt x="291245" y="637581"/>
                </a:cubicBezTo>
                <a:lnTo>
                  <a:pt x="156044" y="637581"/>
                </a:lnTo>
                <a:lnTo>
                  <a:pt x="156044" y="375718"/>
                </a:lnTo>
                <a:close/>
                <a:moveTo>
                  <a:pt x="1020790" y="246285"/>
                </a:moveTo>
                <a:lnTo>
                  <a:pt x="2421421" y="1646916"/>
                </a:lnTo>
                <a:lnTo>
                  <a:pt x="2325052" y="1743285"/>
                </a:lnTo>
                <a:lnTo>
                  <a:pt x="1649216" y="2429524"/>
                </a:lnTo>
                <a:lnTo>
                  <a:pt x="344219" y="1124527"/>
                </a:lnTo>
                <a:lnTo>
                  <a:pt x="0" y="770785"/>
                </a:lnTo>
                <a:lnTo>
                  <a:pt x="27959" y="780608"/>
                </a:lnTo>
                <a:lnTo>
                  <a:pt x="193038" y="780608"/>
                </a:lnTo>
                <a:lnTo>
                  <a:pt x="272744" y="780608"/>
                </a:lnTo>
                <a:cubicBezTo>
                  <a:pt x="309746" y="780608"/>
                  <a:pt x="343310" y="778355"/>
                  <a:pt x="373433" y="773848"/>
                </a:cubicBezTo>
                <a:cubicBezTo>
                  <a:pt x="403557" y="769341"/>
                  <a:pt x="431902" y="762344"/>
                  <a:pt x="458468" y="752856"/>
                </a:cubicBezTo>
                <a:cubicBezTo>
                  <a:pt x="485033" y="743369"/>
                  <a:pt x="509346" y="731272"/>
                  <a:pt x="531405" y="716566"/>
                </a:cubicBezTo>
                <a:lnTo>
                  <a:pt x="579987" y="671627"/>
                </a:lnTo>
                <a:lnTo>
                  <a:pt x="579987" y="888759"/>
                </a:lnTo>
                <a:lnTo>
                  <a:pt x="767846" y="700900"/>
                </a:lnTo>
                <a:lnTo>
                  <a:pt x="767846" y="374713"/>
                </a:lnTo>
                <a:lnTo>
                  <a:pt x="966004" y="374713"/>
                </a:lnTo>
                <a:lnTo>
                  <a:pt x="998399" y="374713"/>
                </a:lnTo>
                <a:cubicBezTo>
                  <a:pt x="1002668" y="374713"/>
                  <a:pt x="1006582" y="373289"/>
                  <a:pt x="1010140" y="370443"/>
                </a:cubicBezTo>
                <a:cubicBezTo>
                  <a:pt x="1013698" y="367597"/>
                  <a:pt x="1016663" y="363209"/>
                  <a:pt x="1019035" y="357279"/>
                </a:cubicBezTo>
                <a:cubicBezTo>
                  <a:pt x="1021407" y="351349"/>
                  <a:pt x="1023186" y="343521"/>
                  <a:pt x="1024372" y="333796"/>
                </a:cubicBezTo>
                <a:cubicBezTo>
                  <a:pt x="1025558" y="324071"/>
                  <a:pt x="1026151" y="312330"/>
                  <a:pt x="1026151" y="298573"/>
                </a:cubicBezTo>
                <a:cubicBezTo>
                  <a:pt x="1026151" y="284341"/>
                  <a:pt x="1025558" y="272244"/>
                  <a:pt x="1024372" y="262282"/>
                </a:cubicBezTo>
                <a:lnTo>
                  <a:pt x="1020790" y="246285"/>
                </a:lnTo>
                <a:close/>
                <a:moveTo>
                  <a:pt x="156045" y="0"/>
                </a:moveTo>
                <a:lnTo>
                  <a:pt x="250686" y="0"/>
                </a:lnTo>
                <a:cubicBezTo>
                  <a:pt x="279624" y="0"/>
                  <a:pt x="302750" y="2609"/>
                  <a:pt x="320065" y="7827"/>
                </a:cubicBezTo>
                <a:cubicBezTo>
                  <a:pt x="337381" y="13046"/>
                  <a:pt x="351731" y="20517"/>
                  <a:pt x="363116" y="30242"/>
                </a:cubicBezTo>
                <a:cubicBezTo>
                  <a:pt x="374502" y="39967"/>
                  <a:pt x="383041" y="52183"/>
                  <a:pt x="388733" y="66889"/>
                </a:cubicBezTo>
                <a:cubicBezTo>
                  <a:pt x="394426" y="81595"/>
                  <a:pt x="397272" y="98199"/>
                  <a:pt x="397272" y="116700"/>
                </a:cubicBezTo>
                <a:cubicBezTo>
                  <a:pt x="397272" y="133304"/>
                  <a:pt x="394663" y="149077"/>
                  <a:pt x="389445" y="164020"/>
                </a:cubicBezTo>
                <a:cubicBezTo>
                  <a:pt x="384227" y="178964"/>
                  <a:pt x="376281" y="192009"/>
                  <a:pt x="365607" y="203157"/>
                </a:cubicBezTo>
                <a:cubicBezTo>
                  <a:pt x="354933" y="214306"/>
                  <a:pt x="341532" y="223082"/>
                  <a:pt x="325402" y="229486"/>
                </a:cubicBezTo>
                <a:cubicBezTo>
                  <a:pt x="309273" y="235890"/>
                  <a:pt x="287688" y="239092"/>
                  <a:pt x="260648" y="239092"/>
                </a:cubicBezTo>
                <a:lnTo>
                  <a:pt x="156045" y="239092"/>
                </a:lnTo>
                <a:lnTo>
                  <a:pt x="156045" y="0"/>
                </a:lnTo>
                <a:close/>
              </a:path>
            </a:pathLst>
          </a:custGeom>
          <a:gradFill flip="none" rotWithShape="1">
            <a:gsLst>
              <a:gs pos="23000">
                <a:schemeClr val="bg1"/>
              </a:gs>
              <a:gs pos="72000">
                <a:schemeClr val="tx1">
                  <a:lumMod val="11000"/>
                  <a:lumOff val="89000"/>
                  <a:alpha val="63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3" name="Freeform 12"/>
          <p:cNvSpPr/>
          <p:nvPr userDrawn="1"/>
        </p:nvSpPr>
        <p:spPr>
          <a:xfrm>
            <a:off x="471200" y="1892827"/>
            <a:ext cx="1053696" cy="1286964"/>
          </a:xfrm>
          <a:custGeom>
            <a:avLst/>
            <a:gdLst/>
            <a:ahLst/>
            <a:cxnLst/>
            <a:rect l="l" t="t" r="r" b="b"/>
            <a:pathLst>
              <a:path w="1053696" h="1286964">
                <a:moveTo>
                  <a:pt x="183589" y="515899"/>
                </a:moveTo>
                <a:lnTo>
                  <a:pt x="183589" y="777762"/>
                </a:lnTo>
                <a:lnTo>
                  <a:pt x="318790" y="777762"/>
                </a:lnTo>
                <a:cubicBezTo>
                  <a:pt x="344882" y="777762"/>
                  <a:pt x="366822" y="775034"/>
                  <a:pt x="384612" y="769579"/>
                </a:cubicBezTo>
                <a:cubicBezTo>
                  <a:pt x="402401" y="764123"/>
                  <a:pt x="417819" y="756058"/>
                  <a:pt x="430865" y="745385"/>
                </a:cubicBezTo>
                <a:cubicBezTo>
                  <a:pt x="443911" y="734711"/>
                  <a:pt x="454110" y="721428"/>
                  <a:pt x="461463" y="705536"/>
                </a:cubicBezTo>
                <a:cubicBezTo>
                  <a:pt x="468816" y="689644"/>
                  <a:pt x="472493" y="671498"/>
                  <a:pt x="472493" y="651100"/>
                </a:cubicBezTo>
                <a:cubicBezTo>
                  <a:pt x="472493" y="629752"/>
                  <a:pt x="468935" y="610658"/>
                  <a:pt x="461819" y="593817"/>
                </a:cubicBezTo>
                <a:cubicBezTo>
                  <a:pt x="454703" y="576976"/>
                  <a:pt x="444266" y="562863"/>
                  <a:pt x="430509" y="551478"/>
                </a:cubicBezTo>
                <a:cubicBezTo>
                  <a:pt x="416752" y="540092"/>
                  <a:pt x="399199" y="531316"/>
                  <a:pt x="377852" y="525149"/>
                </a:cubicBezTo>
                <a:cubicBezTo>
                  <a:pt x="356504" y="518982"/>
                  <a:pt x="328752" y="515899"/>
                  <a:pt x="294596" y="515899"/>
                </a:cubicBezTo>
                <a:close/>
                <a:moveTo>
                  <a:pt x="183589" y="140182"/>
                </a:moveTo>
                <a:lnTo>
                  <a:pt x="183589" y="379274"/>
                </a:lnTo>
                <a:lnTo>
                  <a:pt x="288192" y="379274"/>
                </a:lnTo>
                <a:cubicBezTo>
                  <a:pt x="315232" y="379274"/>
                  <a:pt x="336817" y="376072"/>
                  <a:pt x="352946" y="369668"/>
                </a:cubicBezTo>
                <a:cubicBezTo>
                  <a:pt x="369076" y="363264"/>
                  <a:pt x="382477" y="354488"/>
                  <a:pt x="393151" y="343339"/>
                </a:cubicBezTo>
                <a:cubicBezTo>
                  <a:pt x="403825" y="332191"/>
                  <a:pt x="411771" y="319146"/>
                  <a:pt x="416989" y="304202"/>
                </a:cubicBezTo>
                <a:cubicBezTo>
                  <a:pt x="422207" y="289259"/>
                  <a:pt x="424816" y="273486"/>
                  <a:pt x="424816" y="256882"/>
                </a:cubicBezTo>
                <a:cubicBezTo>
                  <a:pt x="424816" y="238381"/>
                  <a:pt x="421970" y="221777"/>
                  <a:pt x="416277" y="207071"/>
                </a:cubicBezTo>
                <a:cubicBezTo>
                  <a:pt x="410585" y="192365"/>
                  <a:pt x="402046" y="180149"/>
                  <a:pt x="390660" y="170424"/>
                </a:cubicBezTo>
                <a:cubicBezTo>
                  <a:pt x="379275" y="160699"/>
                  <a:pt x="364925" y="153228"/>
                  <a:pt x="347609" y="148009"/>
                </a:cubicBezTo>
                <a:cubicBezTo>
                  <a:pt x="330294" y="142791"/>
                  <a:pt x="307168" y="140182"/>
                  <a:pt x="278230" y="140182"/>
                </a:cubicBezTo>
                <a:close/>
                <a:moveTo>
                  <a:pt x="55504" y="0"/>
                </a:moveTo>
                <a:lnTo>
                  <a:pt x="286769" y="0"/>
                </a:lnTo>
                <a:cubicBezTo>
                  <a:pt x="343221" y="0"/>
                  <a:pt x="391016" y="4744"/>
                  <a:pt x="430153" y="14231"/>
                </a:cubicBezTo>
                <a:cubicBezTo>
                  <a:pt x="469290" y="23719"/>
                  <a:pt x="502260" y="38070"/>
                  <a:pt x="529063" y="57282"/>
                </a:cubicBezTo>
                <a:cubicBezTo>
                  <a:pt x="555866" y="76495"/>
                  <a:pt x="576384" y="100808"/>
                  <a:pt x="590616" y="130220"/>
                </a:cubicBezTo>
                <a:cubicBezTo>
                  <a:pt x="604847" y="159632"/>
                  <a:pt x="611963" y="194262"/>
                  <a:pt x="611963" y="234111"/>
                </a:cubicBezTo>
                <a:cubicBezTo>
                  <a:pt x="611963" y="256407"/>
                  <a:pt x="609117" y="277399"/>
                  <a:pt x="603424" y="297086"/>
                </a:cubicBezTo>
                <a:cubicBezTo>
                  <a:pt x="597731" y="316774"/>
                  <a:pt x="589430" y="334682"/>
                  <a:pt x="578519" y="350811"/>
                </a:cubicBezTo>
                <a:lnTo>
                  <a:pt x="568073" y="361904"/>
                </a:lnTo>
                <a:lnTo>
                  <a:pt x="1025944" y="361904"/>
                </a:lnTo>
                <a:cubicBezTo>
                  <a:pt x="1030213" y="361904"/>
                  <a:pt x="1034127" y="363208"/>
                  <a:pt x="1037685" y="365818"/>
                </a:cubicBezTo>
                <a:cubicBezTo>
                  <a:pt x="1041243" y="368427"/>
                  <a:pt x="1044208" y="372696"/>
                  <a:pt x="1046580" y="378626"/>
                </a:cubicBezTo>
                <a:cubicBezTo>
                  <a:pt x="1048952" y="384556"/>
                  <a:pt x="1050731" y="392502"/>
                  <a:pt x="1051917" y="402464"/>
                </a:cubicBezTo>
                <a:cubicBezTo>
                  <a:pt x="1053103" y="412426"/>
                  <a:pt x="1053696" y="424523"/>
                  <a:pt x="1053696" y="438755"/>
                </a:cubicBezTo>
                <a:cubicBezTo>
                  <a:pt x="1053696" y="452512"/>
                  <a:pt x="1053103" y="464253"/>
                  <a:pt x="1051917" y="473978"/>
                </a:cubicBezTo>
                <a:cubicBezTo>
                  <a:pt x="1050731" y="483703"/>
                  <a:pt x="1048952" y="491531"/>
                  <a:pt x="1046580" y="497461"/>
                </a:cubicBezTo>
                <a:cubicBezTo>
                  <a:pt x="1044208" y="503391"/>
                  <a:pt x="1041243" y="507779"/>
                  <a:pt x="1037685" y="510625"/>
                </a:cubicBezTo>
                <a:cubicBezTo>
                  <a:pt x="1034127" y="513471"/>
                  <a:pt x="1030213" y="514895"/>
                  <a:pt x="1025944" y="514895"/>
                </a:cubicBezTo>
                <a:lnTo>
                  <a:pt x="795391" y="514895"/>
                </a:lnTo>
                <a:lnTo>
                  <a:pt x="795391" y="1257077"/>
                </a:lnTo>
                <a:cubicBezTo>
                  <a:pt x="795391" y="1261821"/>
                  <a:pt x="793849" y="1266091"/>
                  <a:pt x="790765" y="1269886"/>
                </a:cubicBezTo>
                <a:cubicBezTo>
                  <a:pt x="787682" y="1273681"/>
                  <a:pt x="782582" y="1276764"/>
                  <a:pt x="775466" y="1279136"/>
                </a:cubicBezTo>
                <a:cubicBezTo>
                  <a:pt x="768350" y="1281508"/>
                  <a:pt x="758744" y="1283406"/>
                  <a:pt x="746647" y="1284829"/>
                </a:cubicBezTo>
                <a:cubicBezTo>
                  <a:pt x="734550" y="1286252"/>
                  <a:pt x="719488" y="1286964"/>
                  <a:pt x="701461" y="1286964"/>
                </a:cubicBezTo>
                <a:cubicBezTo>
                  <a:pt x="683435" y="1286964"/>
                  <a:pt x="668373" y="1286252"/>
                  <a:pt x="656276" y="1284829"/>
                </a:cubicBezTo>
                <a:cubicBezTo>
                  <a:pt x="644179" y="1283406"/>
                  <a:pt x="634572" y="1281508"/>
                  <a:pt x="627457" y="1279136"/>
                </a:cubicBezTo>
                <a:cubicBezTo>
                  <a:pt x="620341" y="1276764"/>
                  <a:pt x="615241" y="1273681"/>
                  <a:pt x="612158" y="1269886"/>
                </a:cubicBezTo>
                <a:cubicBezTo>
                  <a:pt x="609074" y="1266091"/>
                  <a:pt x="607532" y="1261821"/>
                  <a:pt x="607532" y="1257077"/>
                </a:cubicBezTo>
                <a:lnTo>
                  <a:pt x="607532" y="811809"/>
                </a:lnTo>
                <a:lnTo>
                  <a:pt x="558950" y="856748"/>
                </a:lnTo>
                <a:cubicBezTo>
                  <a:pt x="536891" y="871454"/>
                  <a:pt x="512578" y="883551"/>
                  <a:pt x="486013" y="893038"/>
                </a:cubicBezTo>
                <a:cubicBezTo>
                  <a:pt x="459447" y="902526"/>
                  <a:pt x="431102" y="909523"/>
                  <a:pt x="400978" y="914030"/>
                </a:cubicBezTo>
                <a:cubicBezTo>
                  <a:pt x="370855" y="918537"/>
                  <a:pt x="337291" y="920790"/>
                  <a:pt x="300289" y="920790"/>
                </a:cubicBezTo>
                <a:lnTo>
                  <a:pt x="55504" y="920790"/>
                </a:lnTo>
                <a:cubicBezTo>
                  <a:pt x="39849" y="920790"/>
                  <a:pt x="26685" y="916165"/>
                  <a:pt x="16011" y="906914"/>
                </a:cubicBezTo>
                <a:cubicBezTo>
                  <a:pt x="5337" y="897664"/>
                  <a:pt x="0" y="882602"/>
                  <a:pt x="0" y="861729"/>
                </a:cubicBezTo>
                <a:lnTo>
                  <a:pt x="0" y="59061"/>
                </a:lnTo>
                <a:cubicBezTo>
                  <a:pt x="0" y="38188"/>
                  <a:pt x="5337" y="23126"/>
                  <a:pt x="16011" y="13876"/>
                </a:cubicBezTo>
                <a:cubicBezTo>
                  <a:pt x="26685" y="4625"/>
                  <a:pt x="39849" y="0"/>
                  <a:pt x="55504" y="0"/>
                </a:cubicBezTo>
                <a:close/>
              </a:path>
            </a:pathLst>
          </a:custGeom>
          <a:solidFill>
            <a:srgbClr val="2E282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15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>
                <a:solidFill>
                  <a:srgbClr val="B38B68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1B94E2D5-6837-445E-B623-7F92FCF6CC71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5123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480" y="1121882"/>
            <a:ext cx="9143040" cy="238777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480" y="3601821"/>
            <a:ext cx="9143040" cy="1656174"/>
          </a:xfrm>
        </p:spPr>
        <p:txBody>
          <a:bodyPr/>
          <a:lstStyle>
            <a:lvl1pPr marL="0" indent="0" algn="ctr">
              <a:buNone/>
              <a:defRPr sz="2200"/>
            </a:lvl1pPr>
            <a:lvl2pPr marL="414640" indent="0" algn="ctr">
              <a:buNone/>
              <a:defRPr sz="1800"/>
            </a:lvl2pPr>
            <a:lvl3pPr marL="829280" indent="0" algn="ctr">
              <a:buNone/>
              <a:defRPr sz="1600"/>
            </a:lvl3pPr>
            <a:lvl4pPr marL="1243920" indent="0" algn="ctr">
              <a:buNone/>
              <a:defRPr sz="1500"/>
            </a:lvl4pPr>
            <a:lvl5pPr marL="1658560" indent="0" algn="ctr">
              <a:buNone/>
              <a:defRPr sz="1500"/>
            </a:lvl5pPr>
            <a:lvl6pPr marL="2073201" indent="0" algn="ctr">
              <a:buNone/>
              <a:defRPr sz="1500"/>
            </a:lvl6pPr>
            <a:lvl7pPr marL="2487841" indent="0" algn="ctr">
              <a:buNone/>
              <a:defRPr sz="1500"/>
            </a:lvl7pPr>
            <a:lvl8pPr marL="2902481" indent="0" algn="ctr">
              <a:buNone/>
              <a:defRPr sz="1500"/>
            </a:lvl8pPr>
            <a:lvl9pPr marL="3317121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39445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8018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361" y="1709463"/>
            <a:ext cx="10515840" cy="2852939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361" y="4589766"/>
            <a:ext cx="10515840" cy="1499197"/>
          </a:xfrm>
        </p:spPr>
        <p:txBody>
          <a:bodyPr/>
          <a:lstStyle>
            <a:lvl1pPr marL="0" indent="0">
              <a:buNone/>
              <a:defRPr sz="2200"/>
            </a:lvl1pPr>
            <a:lvl2pPr marL="414640" indent="0">
              <a:buNone/>
              <a:defRPr sz="1800"/>
            </a:lvl2pPr>
            <a:lvl3pPr marL="829280" indent="0">
              <a:buNone/>
              <a:defRPr sz="1600"/>
            </a:lvl3pPr>
            <a:lvl4pPr marL="1243920" indent="0">
              <a:buNone/>
              <a:defRPr sz="1500"/>
            </a:lvl4pPr>
            <a:lvl5pPr marL="1658560" indent="0">
              <a:buNone/>
              <a:defRPr sz="1500"/>
            </a:lvl5pPr>
            <a:lvl6pPr marL="2073201" indent="0">
              <a:buNone/>
              <a:defRPr sz="1500"/>
            </a:lvl6pPr>
            <a:lvl7pPr marL="2487841" indent="0">
              <a:buNone/>
              <a:defRPr sz="1500"/>
            </a:lvl7pPr>
            <a:lvl8pPr marL="2902481" indent="0">
              <a:buNone/>
              <a:defRPr sz="1500"/>
            </a:lvl8pPr>
            <a:lvl9pPr marL="3317121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7500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8640" y="1604331"/>
            <a:ext cx="5391360" cy="397337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4320" y="1604331"/>
            <a:ext cx="5391360" cy="397337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3725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365799"/>
            <a:ext cx="10515840" cy="13249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040" y="1680657"/>
            <a:ext cx="5159040" cy="82376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040" y="2504425"/>
            <a:ext cx="5159040" cy="36853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800" y="1680657"/>
            <a:ext cx="5182080" cy="82376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800" y="2504425"/>
            <a:ext cx="5182080" cy="36853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0141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7218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36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30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0" y="456528"/>
            <a:ext cx="3932160" cy="1601448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4000" y="987944"/>
            <a:ext cx="6170880" cy="4873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0" y="2057977"/>
            <a:ext cx="3932160" cy="3810640"/>
          </a:xfrm>
        </p:spPr>
        <p:txBody>
          <a:bodyPr/>
          <a:lstStyle>
            <a:lvl1pPr marL="0" indent="0">
              <a:buNone/>
              <a:defRPr sz="1500"/>
            </a:lvl1pPr>
            <a:lvl2pPr marL="414640" indent="0">
              <a:buNone/>
              <a:defRPr sz="1300"/>
            </a:lvl2pPr>
            <a:lvl3pPr marL="829280" indent="0">
              <a:buNone/>
              <a:defRPr sz="1100"/>
            </a:lvl3pPr>
            <a:lvl4pPr marL="1243920" indent="0">
              <a:buNone/>
              <a:defRPr sz="900"/>
            </a:lvl4pPr>
            <a:lvl5pPr marL="1658560" indent="0">
              <a:buNone/>
              <a:defRPr sz="900"/>
            </a:lvl5pPr>
            <a:lvl6pPr marL="2073201" indent="0">
              <a:buNone/>
              <a:defRPr sz="900"/>
            </a:lvl6pPr>
            <a:lvl7pPr marL="2487841" indent="0">
              <a:buNone/>
              <a:defRPr sz="900"/>
            </a:lvl7pPr>
            <a:lvl8pPr marL="2902481" indent="0">
              <a:buNone/>
              <a:defRPr sz="900"/>
            </a:lvl8pPr>
            <a:lvl9pPr marL="331712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7674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0" y="456528"/>
            <a:ext cx="3932160" cy="1601448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4000" y="987944"/>
            <a:ext cx="6170880" cy="487347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0" y="2057977"/>
            <a:ext cx="3932160" cy="3810640"/>
          </a:xfrm>
        </p:spPr>
        <p:txBody>
          <a:bodyPr/>
          <a:lstStyle>
            <a:lvl1pPr marL="0" indent="0">
              <a:buNone/>
              <a:defRPr sz="1500"/>
            </a:lvl1pPr>
            <a:lvl2pPr marL="414640" indent="0">
              <a:buNone/>
              <a:defRPr sz="1300"/>
            </a:lvl2pPr>
            <a:lvl3pPr marL="829280" indent="0">
              <a:buNone/>
              <a:defRPr sz="1100"/>
            </a:lvl3pPr>
            <a:lvl4pPr marL="1243920" indent="0">
              <a:buNone/>
              <a:defRPr sz="900"/>
            </a:lvl4pPr>
            <a:lvl5pPr marL="1658560" indent="0">
              <a:buNone/>
              <a:defRPr sz="900"/>
            </a:lvl5pPr>
            <a:lvl6pPr marL="2073201" indent="0">
              <a:buNone/>
              <a:defRPr sz="900"/>
            </a:lvl6pPr>
            <a:lvl7pPr marL="2487841" indent="0">
              <a:buNone/>
              <a:defRPr sz="900"/>
            </a:lvl7pPr>
            <a:lvl8pPr marL="2902481" indent="0">
              <a:buNone/>
              <a:defRPr sz="900"/>
            </a:lvl8pPr>
            <a:lvl9pPr marL="331712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7208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8788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3920" y="273632"/>
            <a:ext cx="2741760" cy="53040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8640" y="273632"/>
            <a:ext cx="8040960" cy="530407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0235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7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1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6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 userDrawn="1"/>
        </p:nvSpPr>
        <p:spPr>
          <a:xfrm>
            <a:off x="1" y="476673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3000"/>
                  <a:lumMod val="2000"/>
                  <a:lumOff val="98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"/>
          <p:cNvSpPr/>
          <p:nvPr userDrawn="1"/>
        </p:nvSpPr>
        <p:spPr>
          <a:xfrm rot="16200000">
            <a:off x="-2090513" y="4129492"/>
            <a:ext cx="47534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www.diresajunin.gob.pe</a:t>
            </a:r>
          </a:p>
        </p:txBody>
      </p:sp>
      <p:cxnSp>
        <p:nvCxnSpPr>
          <p:cNvPr id="9" name="8 Conector recto"/>
          <p:cNvCxnSpPr/>
          <p:nvPr userDrawn="1"/>
        </p:nvCxnSpPr>
        <p:spPr>
          <a:xfrm>
            <a:off x="717083" y="6525344"/>
            <a:ext cx="11474917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552" y="552444"/>
            <a:ext cx="1019925" cy="494787"/>
          </a:xfrm>
          <a:prstGeom prst="rect">
            <a:avLst/>
          </a:prstGeom>
        </p:spPr>
      </p:pic>
      <p:pic>
        <p:nvPicPr>
          <p:cNvPr id="8" name="5 Imagen">
            <a:extLst>
              <a:ext uri="{FF2B5EF4-FFF2-40B4-BE49-F238E27FC236}">
                <a16:creationId xmlns:a16="http://schemas.microsoft.com/office/drawing/2014/main" id="{B338C40D-728C-4E4F-B7C3-19C4D4F22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" y="521370"/>
            <a:ext cx="864524" cy="5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0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9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5185-0510-43B6-B891-4AE7995E8F2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71C46-03D0-4724-86CD-A3474768291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2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0" y="273629"/>
            <a:ext cx="10967040" cy="11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PE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0" y="1604331"/>
            <a:ext cx="10967040" cy="397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79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PE"/>
              <a:t>Pulse para editar el formato de esquema del texto</a:t>
            </a:r>
          </a:p>
          <a:p>
            <a:pPr lvl="1"/>
            <a:r>
              <a:rPr lang="en-GB" altLang="es-PE"/>
              <a:t>Segundo nivel del esquema</a:t>
            </a:r>
          </a:p>
          <a:p>
            <a:pPr lvl="2"/>
            <a:r>
              <a:rPr lang="en-GB" altLang="es-PE"/>
              <a:t>Tercer nivel del esquema</a:t>
            </a:r>
          </a:p>
          <a:p>
            <a:pPr lvl="3"/>
            <a:r>
              <a:rPr lang="en-GB" altLang="es-PE"/>
              <a:t>Cuarto nivel del esquema</a:t>
            </a:r>
          </a:p>
          <a:p>
            <a:pPr lvl="4"/>
            <a:r>
              <a:rPr lang="en-GB" altLang="es-PE"/>
              <a:t>Quinto nivel del esquema</a:t>
            </a:r>
          </a:p>
          <a:p>
            <a:pPr lvl="4"/>
            <a:r>
              <a:rPr lang="en-GB" altLang="es-PE"/>
              <a:t>Sexto nivel del esquema</a:t>
            </a:r>
          </a:p>
          <a:p>
            <a:pPr lvl="4"/>
            <a:r>
              <a:rPr lang="en-GB" altLang="es-PE"/>
              <a:t>Séptimo nivel del esquema</a:t>
            </a:r>
          </a:p>
        </p:txBody>
      </p:sp>
    </p:spTree>
    <p:extLst>
      <p:ext uri="{BB962C8B-B14F-4D97-AF65-F5344CB8AC3E}">
        <p14:creationId xmlns:p14="http://schemas.microsoft.com/office/powerpoint/2010/main" val="120343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2pPr>
      <a:lvl3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3pPr>
      <a:lvl4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4pPr>
      <a:lvl5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5pPr>
      <a:lvl6pPr marL="2280522" indent="-207320"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6pPr>
      <a:lvl7pPr marL="2695161" indent="-207320"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7pPr>
      <a:lvl8pPr marL="3109802" indent="-207320"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8pPr>
      <a:lvl9pPr marL="3524441" indent="-207320"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9pPr>
    </p:titleStyle>
    <p:bodyStyle>
      <a:lvl1pPr marL="310981" indent="-310981" algn="l" defTabSz="407442" rtl="0" eaLnBrk="0" fontAlgn="base" hangingPunct="0">
        <a:lnSpc>
          <a:spcPct val="93000"/>
        </a:lnSpc>
        <a:spcBef>
          <a:spcPts val="129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07442" rtl="0" eaLnBrk="0" fontAlgn="base" hangingPunct="0">
        <a:lnSpc>
          <a:spcPct val="93000"/>
        </a:lnSpc>
        <a:spcBef>
          <a:spcPts val="1032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07442" rtl="0" eaLnBrk="0" fontAlgn="base" hangingPunct="0">
        <a:lnSpc>
          <a:spcPct val="93000"/>
        </a:lnSpc>
        <a:spcBef>
          <a:spcPts val="7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07442" rtl="0" eaLnBrk="0" fontAlgn="base" hangingPunct="0">
        <a:lnSpc>
          <a:spcPct val="93000"/>
        </a:lnSpc>
        <a:spcBef>
          <a:spcPts val="522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07442" rtl="0" eaLnBrk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829280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161" indent="-207320" algn="l" defTabSz="829280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09802" indent="-207320" algn="l" defTabSz="829280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24441" indent="-207320" algn="l" defTabSz="829280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resajunin.gob.pe/main.php/pagina/id/2019081917_indicadores_fed_adenda_julio_a_diciembre_201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os.diresajunin.gob.pe/OITE/HIS2019/MANUALES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rchivos.diresajunin.gob.pe/OITE/HIS2019/SINTAXIS/" TargetMode="Externa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 rot="21449913">
            <a:off x="4681870" y="5800165"/>
            <a:ext cx="219483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Ing. José Cárdenas Bujaico</a:t>
            </a:r>
          </a:p>
          <a:p>
            <a:pPr algn="ctr"/>
            <a:r>
              <a:rPr lang="es-ES_tradnl" sz="105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OITE - DIRESA JUNIN</a:t>
            </a:r>
          </a:p>
        </p:txBody>
      </p:sp>
      <p:sp>
        <p:nvSpPr>
          <p:cNvPr id="3" name="2 Rectángulo"/>
          <p:cNvSpPr/>
          <p:nvPr/>
        </p:nvSpPr>
        <p:spPr>
          <a:xfrm rot="21331653">
            <a:off x="1349525" y="3484757"/>
            <a:ext cx="47212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INFORMACION ESTADISTICO</a:t>
            </a:r>
            <a:endParaRPr lang="es-ES" sz="2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</p:txBody>
      </p:sp>
      <p:sp>
        <p:nvSpPr>
          <p:cNvPr id="4" name="3 CuadroTexto"/>
          <p:cNvSpPr txBox="1"/>
          <p:nvPr/>
        </p:nvSpPr>
        <p:spPr>
          <a:xfrm rot="21351904">
            <a:off x="3143673" y="4823235"/>
            <a:ext cx="302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Huancayo, Diciembre 2019</a:t>
            </a:r>
          </a:p>
        </p:txBody>
      </p:sp>
      <p:sp>
        <p:nvSpPr>
          <p:cNvPr id="5" name="4 CuadroTexto"/>
          <p:cNvSpPr txBox="1"/>
          <p:nvPr/>
        </p:nvSpPr>
        <p:spPr>
          <a:xfrm rot="21355079">
            <a:off x="941879" y="1491552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DIRECCION REGIONAL DE SALUD JUNIN</a:t>
            </a:r>
          </a:p>
        </p:txBody>
      </p:sp>
      <p:sp>
        <p:nvSpPr>
          <p:cNvPr id="8" name="7 CuadroTexto"/>
          <p:cNvSpPr txBox="1"/>
          <p:nvPr/>
        </p:nvSpPr>
        <p:spPr>
          <a:xfrm rot="21355079">
            <a:off x="1089389" y="228895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OFICINA DE INFORMATICA, TELECOMUNICACIONES Y ESTADISTICA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DC92D8-4D31-4950-93DC-285D26E94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222">
            <a:off x="1720514" y="543607"/>
            <a:ext cx="2251657" cy="77231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798753" y="1898338"/>
            <a:ext cx="47212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INFORMACION ESTADISTICO</a:t>
            </a:r>
            <a:endParaRPr lang="es-ES" sz="2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</p:txBody>
      </p:sp>
      <p:pic>
        <p:nvPicPr>
          <p:cNvPr id="12" name="5 Imagen">
            <a:extLst>
              <a:ext uri="{FF2B5EF4-FFF2-40B4-BE49-F238E27FC236}">
                <a16:creationId xmlns:a16="http://schemas.microsoft.com/office/drawing/2014/main" id="{2D0A59FF-4A07-4F12-BE09-6E6CF3CFD8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22" y="1301443"/>
            <a:ext cx="896085" cy="60844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ángulo 75"/>
          <p:cNvSpPr/>
          <p:nvPr/>
        </p:nvSpPr>
        <p:spPr>
          <a:xfrm>
            <a:off x="9183674" y="2981940"/>
            <a:ext cx="1934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PE" sz="2800" dirty="0">
                <a:solidFill>
                  <a:srgbClr val="0070C0"/>
                </a:solidFill>
              </a:rPr>
              <a:t>IPRESS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PE" sz="2800" dirty="0" err="1">
                <a:solidFill>
                  <a:srgbClr val="0070C0"/>
                </a:solidFill>
              </a:rPr>
              <a:t>Microred</a:t>
            </a:r>
            <a:endParaRPr lang="es-PE" sz="2800" dirty="0">
              <a:solidFill>
                <a:srgbClr val="0070C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PE" sz="2800" dirty="0">
                <a:solidFill>
                  <a:srgbClr val="0070C0"/>
                </a:solidFill>
              </a:rPr>
              <a:t>Red</a:t>
            </a: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963103025"/>
              </p:ext>
            </p:extLst>
          </p:nvPr>
        </p:nvGraphicFramePr>
        <p:xfrm>
          <a:off x="2776265" y="1264729"/>
          <a:ext cx="4885857" cy="432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Flecha izquierda 48"/>
          <p:cNvSpPr/>
          <p:nvPr/>
        </p:nvSpPr>
        <p:spPr>
          <a:xfrm>
            <a:off x="8122826" y="1549400"/>
            <a:ext cx="672038" cy="4174251"/>
          </a:xfrm>
          <a:prstGeom prst="leftArrow">
            <a:avLst>
              <a:gd name="adj1" fmla="val 50000"/>
              <a:gd name="adj2" fmla="val 44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834" y="2874978"/>
            <a:ext cx="1510222" cy="1131209"/>
          </a:xfrm>
          <a:prstGeom prst="rect">
            <a:avLst/>
          </a:prstGeom>
        </p:spPr>
      </p:pic>
      <p:sp>
        <p:nvSpPr>
          <p:cNvPr id="62" name="Flecha izquierda 61"/>
          <p:cNvSpPr/>
          <p:nvPr/>
        </p:nvSpPr>
        <p:spPr>
          <a:xfrm>
            <a:off x="2309408" y="1549400"/>
            <a:ext cx="808951" cy="4451917"/>
          </a:xfrm>
          <a:prstGeom prst="leftArrow">
            <a:avLst>
              <a:gd name="adj1" fmla="val 50000"/>
              <a:gd name="adj2" fmla="val 44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Rectángulo 57"/>
          <p:cNvSpPr/>
          <p:nvPr/>
        </p:nvSpPr>
        <p:spPr>
          <a:xfrm>
            <a:off x="451855" y="4209477"/>
            <a:ext cx="1470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dirty="0"/>
              <a:t>Tomadores de decisión</a:t>
            </a:r>
          </a:p>
        </p:txBody>
      </p:sp>
      <p:pic>
        <p:nvPicPr>
          <p:cNvPr id="16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3" y="2320929"/>
            <a:ext cx="1019925" cy="494787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PROCESAMIENTO DE DATOS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578896" y="5575610"/>
            <a:ext cx="186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Generación de datos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456768" y="5678151"/>
            <a:ext cx="186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Herramientas de procesamiento</a:t>
            </a:r>
          </a:p>
        </p:txBody>
      </p:sp>
    </p:spTree>
    <p:extLst>
      <p:ext uri="{BB962C8B-B14F-4D97-AF65-F5344CB8AC3E}">
        <p14:creationId xmlns:p14="http://schemas.microsoft.com/office/powerpoint/2010/main" val="91739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t="6551"/>
          <a:stretch/>
        </p:blipFill>
        <p:spPr>
          <a:xfrm>
            <a:off x="7668006" y="2623158"/>
            <a:ext cx="2111614" cy="141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903425" y="5878143"/>
            <a:ext cx="2140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900" b="1" dirty="0">
                <a:solidFill>
                  <a:schemeClr val="bg1"/>
                </a:solidFill>
              </a:rPr>
              <a:t>**Establecimientos implementados con registro al 100%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7398059" y="4568780"/>
            <a:ext cx="4549003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REUNIS: Tablero de monitoreo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715359" y="3243358"/>
            <a:ext cx="2656182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Tablero regional</a:t>
            </a:r>
          </a:p>
        </p:txBody>
      </p:sp>
      <p:pic>
        <p:nvPicPr>
          <p:cNvPr id="23" name="Imagen 3">
            <a:extLst>
              <a:ext uri="{FF2B5EF4-FFF2-40B4-BE49-F238E27FC236}">
                <a16:creationId xmlns:a16="http://schemas.microsoft.com/office/drawing/2014/main" id="{AD473B17-A96D-4075-AA47-E2974B449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945" y="2452614"/>
            <a:ext cx="1205369" cy="158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14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REPORTES DE SEGUIMIENTO Y MONITOREO</a:t>
            </a:r>
          </a:p>
        </p:txBody>
      </p:sp>
      <p:sp>
        <p:nvSpPr>
          <p:cNvPr id="16" name="Rectángulo 11"/>
          <p:cNvSpPr/>
          <p:nvPr/>
        </p:nvSpPr>
        <p:spPr>
          <a:xfrm>
            <a:off x="1715359" y="6030621"/>
            <a:ext cx="2656182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Sistemas web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123984" y="2018371"/>
            <a:ext cx="847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Niño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820936" y="4259804"/>
            <a:ext cx="947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Gestantes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735" y="4042674"/>
            <a:ext cx="2266507" cy="17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5" y="4042674"/>
            <a:ext cx="2198924" cy="17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07" y="1412746"/>
            <a:ext cx="3011092" cy="163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Conector recto de flecha 32"/>
          <p:cNvCxnSpPr/>
          <p:nvPr/>
        </p:nvCxnSpPr>
        <p:spPr>
          <a:xfrm>
            <a:off x="4772722" y="2675830"/>
            <a:ext cx="1957038" cy="56752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de flecha 32"/>
          <p:cNvCxnSpPr/>
          <p:nvPr/>
        </p:nvCxnSpPr>
        <p:spPr>
          <a:xfrm flipV="1">
            <a:off x="5514278" y="4413693"/>
            <a:ext cx="1388327" cy="127342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37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089C640-6369-4499-8A5D-772436702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641260"/>
              </p:ext>
            </p:extLst>
          </p:nvPr>
        </p:nvGraphicFramePr>
        <p:xfrm>
          <a:off x="7558481" y="3627527"/>
          <a:ext cx="4311941" cy="3103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5E0B002-242A-4CC7-89BA-BD2A210DD5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564961"/>
              </p:ext>
            </p:extLst>
          </p:nvPr>
        </p:nvGraphicFramePr>
        <p:xfrm>
          <a:off x="7348755" y="1269138"/>
          <a:ext cx="4454554" cy="235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CEB2DAA-7259-436F-9826-B123CE16E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104352"/>
              </p:ext>
            </p:extLst>
          </p:nvPr>
        </p:nvGraphicFramePr>
        <p:xfrm>
          <a:off x="1023571" y="2249805"/>
          <a:ext cx="5765801" cy="2358390"/>
        </p:xfrm>
        <a:graphic>
          <a:graphicData uri="http://schemas.openxmlformats.org/drawingml/2006/table">
            <a:tbl>
              <a:tblPr/>
              <a:tblGrid>
                <a:gridCol w="243166">
                  <a:extLst>
                    <a:ext uri="{9D8B030D-6E8A-4147-A177-3AD203B41FA5}">
                      <a16:colId xmlns:a16="http://schemas.microsoft.com/office/drawing/2014/main" val="914056788"/>
                    </a:ext>
                  </a:extLst>
                </a:gridCol>
                <a:gridCol w="1258348">
                  <a:extLst>
                    <a:ext uri="{9D8B030D-6E8A-4147-A177-3AD203B41FA5}">
                      <a16:colId xmlns:a16="http://schemas.microsoft.com/office/drawing/2014/main" val="1475925982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553252549"/>
                    </a:ext>
                  </a:extLst>
                </a:gridCol>
                <a:gridCol w="956345">
                  <a:extLst>
                    <a:ext uri="{9D8B030D-6E8A-4147-A177-3AD203B41FA5}">
                      <a16:colId xmlns:a16="http://schemas.microsoft.com/office/drawing/2014/main" val="3563531454"/>
                    </a:ext>
                  </a:extLst>
                </a:gridCol>
                <a:gridCol w="788565">
                  <a:extLst>
                    <a:ext uri="{9D8B030D-6E8A-4147-A177-3AD203B41FA5}">
                      <a16:colId xmlns:a16="http://schemas.microsoft.com/office/drawing/2014/main" val="3482648824"/>
                    </a:ext>
                  </a:extLst>
                </a:gridCol>
                <a:gridCol w="604008">
                  <a:extLst>
                    <a:ext uri="{9D8B030D-6E8A-4147-A177-3AD203B41FA5}">
                      <a16:colId xmlns:a16="http://schemas.microsoft.com/office/drawing/2014/main" val="3223256786"/>
                    </a:ext>
                  </a:extLst>
                </a:gridCol>
                <a:gridCol w="841578">
                  <a:extLst>
                    <a:ext uri="{9D8B030D-6E8A-4147-A177-3AD203B41FA5}">
                      <a16:colId xmlns:a16="http://schemas.microsoft.com/office/drawing/2014/main" val="2435087109"/>
                    </a:ext>
                  </a:extLst>
                </a:gridCol>
              </a:tblGrid>
              <a:tr h="1619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Hospital/Red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INDICADORES DE MONITOREO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PUNTAJE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N° IPRESS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9187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(1)</a:t>
                      </a:r>
                      <a:b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OPORTUNIDAD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(2)</a:t>
                      </a:r>
                      <a:b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COBERTURA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(3)</a:t>
                      </a:r>
                      <a:b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016477"/>
                  </a:ext>
                </a:extLst>
              </a:tr>
              <a:tr h="1619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23585C"/>
                          </a:solidFill>
                          <a:effectLst/>
                          <a:latin typeface="Arial" panose="020B0604020202020204" pitchFamily="34" charset="0"/>
                        </a:rPr>
                        <a:t>TOTAL REGION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23585C"/>
                          </a:solidFill>
                          <a:effectLst/>
                          <a:latin typeface="Verdana" panose="020B060403050404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23585C"/>
                          </a:solidFill>
                          <a:effectLst/>
                          <a:latin typeface="Verdana" panose="020B060403050404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23585C"/>
                          </a:solidFill>
                          <a:effectLst/>
                          <a:latin typeface="Verdana" panose="020B060403050404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23585C"/>
                          </a:solidFill>
                          <a:effectLst/>
                          <a:latin typeface="Verdana" panose="020B060403050404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23585C"/>
                          </a:solidFill>
                          <a:effectLst/>
                          <a:latin typeface="Verdana" panose="020B0604030504040204" pitchFamily="34" charset="0"/>
                        </a:rPr>
                        <a:t>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78292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DAC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0602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El Carmen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3665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Junín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318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Chanchamayo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42248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375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Pichanaki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86.7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5752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Pangoa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86.7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70296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Chupaca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85.0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9616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Valle Mantaro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83038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Satipo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4066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Jauja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76.7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556270"/>
                          </a:solidFill>
                          <a:effectLst/>
                          <a:latin typeface="Verdana" panose="020B060403050404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244982"/>
                  </a:ext>
                </a:extLst>
              </a:tr>
            </a:tbl>
          </a:graphicData>
        </a:graphic>
      </p:graphicFrame>
      <p:sp>
        <p:nvSpPr>
          <p:cNvPr id="11" name="1 CuadroTexto">
            <a:extLst>
              <a:ext uri="{FF2B5EF4-FFF2-40B4-BE49-F238E27FC236}">
                <a16:creationId xmlns:a16="http://schemas.microsoft.com/office/drawing/2014/main" id="{CB0A0C1C-5B2C-4195-A987-256E955EE04D}"/>
              </a:ext>
            </a:extLst>
          </p:cNvPr>
          <p:cNvSpPr txBox="1"/>
          <p:nvPr/>
        </p:nvSpPr>
        <p:spPr>
          <a:xfrm>
            <a:off x="988879" y="589912"/>
            <a:ext cx="9354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DE MONITOREO DEL HISMINSA: Oportunidad, Cobertura, Calidad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1D13A6-D3D5-4B01-BAB0-ECB2F98F9162}"/>
              </a:ext>
            </a:extLst>
          </p:cNvPr>
          <p:cNvSpPr txBox="1"/>
          <p:nvPr/>
        </p:nvSpPr>
        <p:spPr>
          <a:xfrm>
            <a:off x="4664279" y="2202111"/>
            <a:ext cx="830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dirty="0"/>
              <a:t>Consistencia, valores lógicos</a:t>
            </a:r>
            <a:endParaRPr lang="es-PE" sz="5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AA71EF-7A2C-42D5-B106-87F7FFCEAEED}"/>
              </a:ext>
            </a:extLst>
          </p:cNvPr>
          <p:cNvSpPr txBox="1"/>
          <p:nvPr/>
        </p:nvSpPr>
        <p:spPr>
          <a:xfrm>
            <a:off x="1023571" y="4608195"/>
            <a:ext cx="2264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/>
              <a:t>Fuente: HISMINSA</a:t>
            </a:r>
            <a:endParaRPr lang="es-PE" sz="1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286F9D-2CE4-48AF-844F-04AD92B62C3A}"/>
              </a:ext>
            </a:extLst>
          </p:cNvPr>
          <p:cNvSpPr txBox="1"/>
          <p:nvPr/>
        </p:nvSpPr>
        <p:spPr>
          <a:xfrm>
            <a:off x="1427641" y="1757363"/>
            <a:ext cx="4668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/>
              <a:t>Porcentaje de Monitoreo de HISMINSA por indicadores y Redes</a:t>
            </a:r>
            <a:br>
              <a:rPr lang="es-MX" sz="1000" dirty="0"/>
            </a:br>
            <a:r>
              <a:rPr lang="es-MX" sz="1000" dirty="0"/>
              <a:t>DIRESA JUNIN 2019- Octubre</a:t>
            </a:r>
            <a:endParaRPr lang="es-PE" sz="1000" dirty="0"/>
          </a:p>
        </p:txBody>
      </p:sp>
    </p:spTree>
    <p:extLst>
      <p:ext uri="{BB962C8B-B14F-4D97-AF65-F5344CB8AC3E}">
        <p14:creationId xmlns:p14="http://schemas.microsoft.com/office/powerpoint/2010/main" val="271121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46EA5F4-B52F-4842-B4C0-E22A755F1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51873"/>
              </p:ext>
            </p:extLst>
          </p:nvPr>
        </p:nvGraphicFramePr>
        <p:xfrm>
          <a:off x="719880" y="1345218"/>
          <a:ext cx="5865480" cy="2538881"/>
        </p:xfrm>
        <a:graphic>
          <a:graphicData uri="http://schemas.openxmlformats.org/drawingml/2006/table">
            <a:tbl>
              <a:tblPr/>
              <a:tblGrid>
                <a:gridCol w="1570956">
                  <a:extLst>
                    <a:ext uri="{9D8B030D-6E8A-4147-A177-3AD203B41FA5}">
                      <a16:colId xmlns:a16="http://schemas.microsoft.com/office/drawing/2014/main" val="1932801527"/>
                    </a:ext>
                  </a:extLst>
                </a:gridCol>
                <a:gridCol w="358589">
                  <a:extLst>
                    <a:ext uri="{9D8B030D-6E8A-4147-A177-3AD203B41FA5}">
                      <a16:colId xmlns:a16="http://schemas.microsoft.com/office/drawing/2014/main" val="2544759900"/>
                    </a:ext>
                  </a:extLst>
                </a:gridCol>
                <a:gridCol w="358589">
                  <a:extLst>
                    <a:ext uri="{9D8B030D-6E8A-4147-A177-3AD203B41FA5}">
                      <a16:colId xmlns:a16="http://schemas.microsoft.com/office/drawing/2014/main" val="130184412"/>
                    </a:ext>
                  </a:extLst>
                </a:gridCol>
                <a:gridCol w="315899">
                  <a:extLst>
                    <a:ext uri="{9D8B030D-6E8A-4147-A177-3AD203B41FA5}">
                      <a16:colId xmlns:a16="http://schemas.microsoft.com/office/drawing/2014/main" val="2860549036"/>
                    </a:ext>
                  </a:extLst>
                </a:gridCol>
                <a:gridCol w="358589">
                  <a:extLst>
                    <a:ext uri="{9D8B030D-6E8A-4147-A177-3AD203B41FA5}">
                      <a16:colId xmlns:a16="http://schemas.microsoft.com/office/drawing/2014/main" val="1866626563"/>
                    </a:ext>
                  </a:extLst>
                </a:gridCol>
                <a:gridCol w="315899">
                  <a:extLst>
                    <a:ext uri="{9D8B030D-6E8A-4147-A177-3AD203B41FA5}">
                      <a16:colId xmlns:a16="http://schemas.microsoft.com/office/drawing/2014/main" val="834948738"/>
                    </a:ext>
                  </a:extLst>
                </a:gridCol>
                <a:gridCol w="358589">
                  <a:extLst>
                    <a:ext uri="{9D8B030D-6E8A-4147-A177-3AD203B41FA5}">
                      <a16:colId xmlns:a16="http://schemas.microsoft.com/office/drawing/2014/main" val="2671409539"/>
                    </a:ext>
                  </a:extLst>
                </a:gridCol>
                <a:gridCol w="358589">
                  <a:extLst>
                    <a:ext uri="{9D8B030D-6E8A-4147-A177-3AD203B41FA5}">
                      <a16:colId xmlns:a16="http://schemas.microsoft.com/office/drawing/2014/main" val="1377921804"/>
                    </a:ext>
                  </a:extLst>
                </a:gridCol>
                <a:gridCol w="358589">
                  <a:extLst>
                    <a:ext uri="{9D8B030D-6E8A-4147-A177-3AD203B41FA5}">
                      <a16:colId xmlns:a16="http://schemas.microsoft.com/office/drawing/2014/main" val="222094180"/>
                    </a:ext>
                  </a:extLst>
                </a:gridCol>
                <a:gridCol w="298823">
                  <a:extLst>
                    <a:ext uri="{9D8B030D-6E8A-4147-A177-3AD203B41FA5}">
                      <a16:colId xmlns:a16="http://schemas.microsoft.com/office/drawing/2014/main" val="1910097636"/>
                    </a:ext>
                  </a:extLst>
                </a:gridCol>
                <a:gridCol w="298823">
                  <a:extLst>
                    <a:ext uri="{9D8B030D-6E8A-4147-A177-3AD203B41FA5}">
                      <a16:colId xmlns:a16="http://schemas.microsoft.com/office/drawing/2014/main" val="151932130"/>
                    </a:ext>
                  </a:extLst>
                </a:gridCol>
                <a:gridCol w="418353">
                  <a:extLst>
                    <a:ext uri="{9D8B030D-6E8A-4147-A177-3AD203B41FA5}">
                      <a16:colId xmlns:a16="http://schemas.microsoft.com/office/drawing/2014/main" val="292879585"/>
                    </a:ext>
                  </a:extLst>
                </a:gridCol>
                <a:gridCol w="495193">
                  <a:extLst>
                    <a:ext uri="{9D8B030D-6E8A-4147-A177-3AD203B41FA5}">
                      <a16:colId xmlns:a16="http://schemas.microsoft.com/office/drawing/2014/main" val="528747474"/>
                    </a:ext>
                  </a:extLst>
                </a:gridCol>
              </a:tblGrid>
              <a:tr h="208105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s-P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DE REGISTROS HIS CORREGIDOS POR MESES Y REDES DE SALUD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994603"/>
                  </a:ext>
                </a:extLst>
              </a:tr>
              <a:tr h="16648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DIRESA JUNIN - 2019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52914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16578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MANTARO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659493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SATIPO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816947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PICHANAKI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672794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CHUPACA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013965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JAUJA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78247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CHANCHAMAYO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041497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274635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 DE PANGOA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969670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HOSP.DAC Y CARMEN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402062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291953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148163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873881"/>
                  </a:ext>
                </a:extLst>
              </a:tr>
              <a:tr h="166484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Fuente: HISMINSA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216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cx2="http://schemas.microsoft.com/office/drawing/2015/10/21/chartex" Requires="cx2">
          <p:graphicFrame>
            <p:nvGraphicFramePr>
              <p:cNvPr id="6" name="Gráfico 5">
                <a:extLst>
                  <a:ext uri="{FF2B5EF4-FFF2-40B4-BE49-F238E27FC236}">
                    <a16:creationId xmlns:a16="http://schemas.microsoft.com/office/drawing/2014/main" id="{95CC8E2F-A881-49EA-9E77-A41BF076FD3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8900249"/>
                  </p:ext>
                </p:extLst>
              </p:nvPr>
            </p:nvGraphicFramePr>
            <p:xfrm>
              <a:off x="6930880" y="2863201"/>
              <a:ext cx="4541240" cy="315170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95CC8E2F-A881-49EA-9E77-A41BF076FD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0880" y="2863201"/>
                <a:ext cx="4541240" cy="315170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1 CuadroTexto">
            <a:extLst>
              <a:ext uri="{FF2B5EF4-FFF2-40B4-BE49-F238E27FC236}">
                <a16:creationId xmlns:a16="http://schemas.microsoft.com/office/drawing/2014/main" id="{119F32D5-EDEF-4641-BDB1-877DF534710F}"/>
              </a:ext>
            </a:extLst>
          </p:cNvPr>
          <p:cNvSpPr txBox="1"/>
          <p:nvPr/>
        </p:nvSpPr>
        <p:spPr>
          <a:xfrm>
            <a:off x="988880" y="589912"/>
            <a:ext cx="376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CORRECCIONES REGISTROS HIS</a:t>
            </a:r>
          </a:p>
        </p:txBody>
      </p:sp>
    </p:spTree>
    <p:extLst>
      <p:ext uri="{BB962C8B-B14F-4D97-AF65-F5344CB8AC3E}">
        <p14:creationId xmlns:p14="http://schemas.microsoft.com/office/powerpoint/2010/main" val="4034208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200164" y="29930"/>
            <a:ext cx="3992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Actividades Complementarias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049242" y="551617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149350" y="1520185"/>
            <a:ext cx="314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Correcciones y nuevos cambios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6BAC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95710A8-764F-4597-BCE3-B2ECE3094E7D}"/>
              </a:ext>
            </a:extLst>
          </p:cNvPr>
          <p:cNvGraphicFramePr>
            <a:graphicFrameLocks noGrp="1"/>
          </p:cNvGraphicFramePr>
          <p:nvPr/>
        </p:nvGraphicFramePr>
        <p:xfrm>
          <a:off x="1287624" y="2283460"/>
          <a:ext cx="8231752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715">
                  <a:extLst>
                    <a:ext uri="{9D8B030D-6E8A-4147-A177-3AD203B41FA5}">
                      <a16:colId xmlns:a16="http://schemas.microsoft.com/office/drawing/2014/main" val="150490308"/>
                    </a:ext>
                  </a:extLst>
                </a:gridCol>
                <a:gridCol w="1132586">
                  <a:extLst>
                    <a:ext uri="{9D8B030D-6E8A-4147-A177-3AD203B41FA5}">
                      <a16:colId xmlns:a16="http://schemas.microsoft.com/office/drawing/2014/main" val="1934266160"/>
                    </a:ext>
                  </a:extLst>
                </a:gridCol>
                <a:gridCol w="2889125">
                  <a:extLst>
                    <a:ext uri="{9D8B030D-6E8A-4147-A177-3AD203B41FA5}">
                      <a16:colId xmlns:a16="http://schemas.microsoft.com/office/drawing/2014/main" val="2741856167"/>
                    </a:ext>
                  </a:extLst>
                </a:gridCol>
                <a:gridCol w="1242378">
                  <a:extLst>
                    <a:ext uri="{9D8B030D-6E8A-4147-A177-3AD203B41FA5}">
                      <a16:colId xmlns:a16="http://schemas.microsoft.com/office/drawing/2014/main" val="2756677100"/>
                    </a:ext>
                  </a:extLst>
                </a:gridCol>
                <a:gridCol w="2308948">
                  <a:extLst>
                    <a:ext uri="{9D8B030D-6E8A-4147-A177-3AD203B41FA5}">
                      <a16:colId xmlns:a16="http://schemas.microsoft.com/office/drawing/2014/main" val="2026387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Nuevo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Descripción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Corrección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Descripción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53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Registro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dirty="0"/>
                        <a:t>Accesos directos, combos automáticos, colegios, registro de paciente, actualización de paciente.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Registro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dirty="0"/>
                        <a:t>Listado de páginas, total de registro.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0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Consultas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dirty="0"/>
                        <a:t>Accesos directos, combos automáticos.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Consultas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dirty="0"/>
                        <a:t>Listado de páginas, total de registro.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52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Descarga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dirty="0"/>
                        <a:t>Accesos directos, combos automáticos.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Descarga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dirty="0"/>
                        <a:t>Listado de páginas, total de registro.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538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00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200164" y="29930"/>
            <a:ext cx="3992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Actividades Complementarias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149350" y="556282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149350" y="1349731"/>
            <a:ext cx="173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Nuevos cambios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6BAC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112A17-D73C-452A-91F5-2C2BD148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570" y="2093556"/>
            <a:ext cx="4099064" cy="3675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79F911-2BED-425E-B5D0-19630B94C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50" y="2093556"/>
            <a:ext cx="4081973" cy="3675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905781CF-F87E-4983-97BE-841FF36EC2A7}"/>
              </a:ext>
            </a:extLst>
          </p:cNvPr>
          <p:cNvSpPr/>
          <p:nvPr/>
        </p:nvSpPr>
        <p:spPr>
          <a:xfrm>
            <a:off x="9202606" y="2472612"/>
            <a:ext cx="277296" cy="2985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4062CD6-3134-45F8-9BB1-90032FCB0EC8}"/>
              </a:ext>
            </a:extLst>
          </p:cNvPr>
          <p:cNvSpPr/>
          <p:nvPr/>
        </p:nvSpPr>
        <p:spPr>
          <a:xfrm>
            <a:off x="4781227" y="2472612"/>
            <a:ext cx="277296" cy="2985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laves 5">
            <a:extLst>
              <a:ext uri="{FF2B5EF4-FFF2-40B4-BE49-F238E27FC236}">
                <a16:creationId xmlns:a16="http://schemas.microsoft.com/office/drawing/2014/main" id="{49EC2BBD-929B-4673-BC36-ED5B0EB4D7F8}"/>
              </a:ext>
            </a:extLst>
          </p:cNvPr>
          <p:cNvSpPr/>
          <p:nvPr/>
        </p:nvSpPr>
        <p:spPr>
          <a:xfrm>
            <a:off x="961057" y="3900196"/>
            <a:ext cx="4428890" cy="1527992"/>
          </a:xfrm>
          <a:prstGeom prst="brace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laves 18">
            <a:extLst>
              <a:ext uri="{FF2B5EF4-FFF2-40B4-BE49-F238E27FC236}">
                <a16:creationId xmlns:a16="http://schemas.microsoft.com/office/drawing/2014/main" id="{5CA77DEF-26DA-4D8F-B64D-EAA01ACD5CB3}"/>
              </a:ext>
            </a:extLst>
          </p:cNvPr>
          <p:cNvSpPr/>
          <p:nvPr/>
        </p:nvSpPr>
        <p:spPr>
          <a:xfrm>
            <a:off x="5436657" y="3893516"/>
            <a:ext cx="4428890" cy="1527992"/>
          </a:xfrm>
          <a:prstGeom prst="brace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10AE5A2-6A0E-4066-B46F-35CF41613EDF}"/>
              </a:ext>
            </a:extLst>
          </p:cNvPr>
          <p:cNvSpPr/>
          <p:nvPr/>
        </p:nvSpPr>
        <p:spPr>
          <a:xfrm>
            <a:off x="2937588" y="13497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Homologación de registro y actualización de pacientes. Además búsqueda manual de pacientes.</a:t>
            </a:r>
          </a:p>
        </p:txBody>
      </p:sp>
    </p:spTree>
    <p:extLst>
      <p:ext uri="{BB962C8B-B14F-4D97-AF65-F5344CB8AC3E}">
        <p14:creationId xmlns:p14="http://schemas.microsoft.com/office/powerpoint/2010/main" val="134077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200164" y="29930"/>
            <a:ext cx="3992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Actividades Complementarias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149350" y="574119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149350" y="1349731"/>
            <a:ext cx="173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Nuevos cambios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6BAC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0C7916-C290-4D9B-8F1E-8C763A1BF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71" y="2203263"/>
            <a:ext cx="5197076" cy="3091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9A5130E-FB6E-41CD-90A1-623CFF26A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506" y="2203263"/>
            <a:ext cx="6229523" cy="3091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E8179192-9B58-46BA-8604-FA32374BAF90}"/>
              </a:ext>
            </a:extLst>
          </p:cNvPr>
          <p:cNvSpPr/>
          <p:nvPr/>
        </p:nvSpPr>
        <p:spPr>
          <a:xfrm>
            <a:off x="2937588" y="13497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 modificación de registros con un nuevo rol de supervisor de digitación.</a:t>
            </a:r>
          </a:p>
        </p:txBody>
      </p:sp>
    </p:spTree>
    <p:extLst>
      <p:ext uri="{BB962C8B-B14F-4D97-AF65-F5344CB8AC3E}">
        <p14:creationId xmlns:p14="http://schemas.microsoft.com/office/powerpoint/2010/main" val="351900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116A49D-E95F-4204-95AB-2028ADF068A3}"/>
              </a:ext>
            </a:extLst>
          </p:cNvPr>
          <p:cNvSpPr txBox="1"/>
          <p:nvPr/>
        </p:nvSpPr>
        <p:spPr>
          <a:xfrm>
            <a:off x="1149350" y="1520185"/>
            <a:ext cx="44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Actualizaciones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A5F755A-F0B9-40C2-B6B6-CB89DCE0A10F}"/>
              </a:ext>
            </a:extLst>
          </p:cNvPr>
          <p:cNvSpPr txBox="1">
            <a:spLocks/>
          </p:cNvSpPr>
          <p:nvPr/>
        </p:nvSpPr>
        <p:spPr>
          <a:xfrm>
            <a:off x="1279772" y="577549"/>
            <a:ext cx="4303776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NUEVAS FUNCIONALIDADES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00077E-1756-4ABC-9DE0-80BE063DD68A}"/>
              </a:ext>
            </a:extLst>
          </p:cNvPr>
          <p:cNvSpPr/>
          <p:nvPr/>
        </p:nvSpPr>
        <p:spPr>
          <a:xfrm>
            <a:off x="8302805" y="29930"/>
            <a:ext cx="2294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Punto Digitación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639D5E57-B78E-4C27-BB51-B51C037C74F5}"/>
              </a:ext>
            </a:extLst>
          </p:cNvPr>
          <p:cNvGraphicFramePr>
            <a:graphicFrameLocks noGrp="1"/>
          </p:cNvGraphicFramePr>
          <p:nvPr/>
        </p:nvGraphicFramePr>
        <p:xfrm>
          <a:off x="1537993" y="2339443"/>
          <a:ext cx="6576397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994">
                  <a:extLst>
                    <a:ext uri="{9D8B030D-6E8A-4147-A177-3AD203B41FA5}">
                      <a16:colId xmlns:a16="http://schemas.microsoft.com/office/drawing/2014/main" val="150490308"/>
                    </a:ext>
                  </a:extLst>
                </a:gridCol>
                <a:gridCol w="1570660">
                  <a:extLst>
                    <a:ext uri="{9D8B030D-6E8A-4147-A177-3AD203B41FA5}">
                      <a16:colId xmlns:a16="http://schemas.microsoft.com/office/drawing/2014/main" val="1934266160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val="27418561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Actualización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Descripción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53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Historial Atenciones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dirty="0"/>
                        <a:t>Se agrega los campos fecha de nacimiento, edad actual, fecha de registro y edad de atención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0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Búsqueda Persona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dirty="0"/>
                        <a:t>Se agrega los campos fecha de nacimiento, edad actual.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52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Roles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dirty="0"/>
                        <a:t>Nuevos roles para realizar ciertas actividades.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6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33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116A49D-E95F-4204-95AB-2028ADF068A3}"/>
              </a:ext>
            </a:extLst>
          </p:cNvPr>
          <p:cNvSpPr txBox="1"/>
          <p:nvPr/>
        </p:nvSpPr>
        <p:spPr>
          <a:xfrm>
            <a:off x="1149350" y="1520185"/>
            <a:ext cx="44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Actualizaciones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A5F755A-F0B9-40C2-B6B6-CB89DCE0A10F}"/>
              </a:ext>
            </a:extLst>
          </p:cNvPr>
          <p:cNvSpPr txBox="1">
            <a:spLocks/>
          </p:cNvSpPr>
          <p:nvPr/>
        </p:nvSpPr>
        <p:spPr>
          <a:xfrm>
            <a:off x="1178654" y="565817"/>
            <a:ext cx="4303776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00077E-1756-4ABC-9DE0-80BE063DD68A}"/>
              </a:ext>
            </a:extLst>
          </p:cNvPr>
          <p:cNvSpPr/>
          <p:nvPr/>
        </p:nvSpPr>
        <p:spPr>
          <a:xfrm>
            <a:off x="8302805" y="29930"/>
            <a:ext cx="2294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Punto Digitación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BC2F86-AE34-4384-BC75-946B00EB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99" y="2225421"/>
            <a:ext cx="10160504" cy="35688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3F9B28D-B68C-47F8-B74A-C3463B7F695E}"/>
              </a:ext>
            </a:extLst>
          </p:cNvPr>
          <p:cNvSpPr/>
          <p:nvPr/>
        </p:nvSpPr>
        <p:spPr>
          <a:xfrm>
            <a:off x="2912754" y="1271772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 módulo de historial de atenciones contara con las variables de fecha de nacimiento, edad actual, edad de atención y fecha de registro (punto de digitación).</a:t>
            </a:r>
          </a:p>
        </p:txBody>
      </p:sp>
    </p:spTree>
    <p:extLst>
      <p:ext uri="{BB962C8B-B14F-4D97-AF65-F5344CB8AC3E}">
        <p14:creationId xmlns:p14="http://schemas.microsoft.com/office/powerpoint/2010/main" val="121047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116A49D-E95F-4204-95AB-2028ADF068A3}"/>
              </a:ext>
            </a:extLst>
          </p:cNvPr>
          <p:cNvSpPr txBox="1"/>
          <p:nvPr/>
        </p:nvSpPr>
        <p:spPr>
          <a:xfrm>
            <a:off x="1149350" y="1520185"/>
            <a:ext cx="44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Actualizaciones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A5F755A-F0B9-40C2-B6B6-CB89DCE0A10F}"/>
              </a:ext>
            </a:extLst>
          </p:cNvPr>
          <p:cNvSpPr txBox="1">
            <a:spLocks/>
          </p:cNvSpPr>
          <p:nvPr/>
        </p:nvSpPr>
        <p:spPr>
          <a:xfrm>
            <a:off x="1402096" y="595268"/>
            <a:ext cx="4303776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HISMINSA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00077E-1756-4ABC-9DE0-80BE063DD68A}"/>
              </a:ext>
            </a:extLst>
          </p:cNvPr>
          <p:cNvSpPr/>
          <p:nvPr/>
        </p:nvSpPr>
        <p:spPr>
          <a:xfrm>
            <a:off x="8302805" y="29930"/>
            <a:ext cx="2294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Punto Digitación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3F9B28D-B68C-47F8-B74A-C3463B7F695E}"/>
              </a:ext>
            </a:extLst>
          </p:cNvPr>
          <p:cNvSpPr/>
          <p:nvPr/>
        </p:nvSpPr>
        <p:spPr>
          <a:xfrm>
            <a:off x="2797629" y="1520185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 módulo de historial de atenciones contara con las variables de fecha de nacimiento, edad actual.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3F6341-1014-495D-9E14-A59B1CE7B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14"/>
          <a:stretch/>
        </p:blipFill>
        <p:spPr>
          <a:xfrm>
            <a:off x="952500" y="2255290"/>
            <a:ext cx="9775755" cy="29231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714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850880" y="273630"/>
            <a:ext cx="8488800" cy="8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40816" rIns="81631" bIns="40816" anchor="ctr"/>
          <a:lstStyle/>
          <a:p>
            <a:pPr algn="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  <a:tab pos="8149675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Microsoft Sans Serif" charset="0"/>
                <a:ea typeface="DejaVu Sans" charset="0"/>
                <a:cs typeface="DejaVu Sans" charset="0"/>
              </a:rPr>
              <a:t>CONTENIDO</a:t>
            </a:r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>
            <a:off x="4495977" y="2968046"/>
            <a:ext cx="5636160" cy="524215"/>
          </a:xfrm>
          <a:custGeom>
            <a:avLst/>
            <a:gdLst>
              <a:gd name="T0" fmla="*/ 6213475 w 6213475"/>
              <a:gd name="T1" fmla="*/ 288925 h 577850"/>
              <a:gd name="T2" fmla="*/ 3106738 w 6213475"/>
              <a:gd name="T3" fmla="*/ 577850 h 577850"/>
              <a:gd name="T4" fmla="*/ 0 w 6213475"/>
              <a:gd name="T5" fmla="*/ 288925 h 577850"/>
              <a:gd name="T6" fmla="*/ 3106738 w 6213475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6213475"/>
              <a:gd name="T13" fmla="*/ 0 h 577850"/>
              <a:gd name="T14" fmla="*/ 6213475 w 6213475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13475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5711" y="0"/>
                </a:lnTo>
                <a:lnTo>
                  <a:pt x="1551" y="1551"/>
                </a:lnTo>
                <a:lnTo>
                  <a:pt x="270" y="90"/>
                </a:lnTo>
                <a:lnTo>
                  <a:pt x="17262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33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FLUJO DE INFORMACION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4495977" y="2504325"/>
            <a:ext cx="4854240" cy="524215"/>
          </a:xfrm>
          <a:custGeom>
            <a:avLst/>
            <a:gdLst>
              <a:gd name="T0" fmla="*/ 5351462 w 5351462"/>
              <a:gd name="T1" fmla="*/ 288925 h 577850"/>
              <a:gd name="T2" fmla="*/ 2675731 w 5351462"/>
              <a:gd name="T3" fmla="*/ 577850 h 577850"/>
              <a:gd name="T4" fmla="*/ 0 w 5351462"/>
              <a:gd name="T5" fmla="*/ 288925 h 577850"/>
              <a:gd name="T6" fmla="*/ 2675731 w 5351462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5351462"/>
              <a:gd name="T13" fmla="*/ 0 h 577850"/>
              <a:gd name="T14" fmla="*/ 5351462 w 5351462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51462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3316" y="0"/>
                </a:lnTo>
                <a:lnTo>
                  <a:pt x="1551" y="1551"/>
                </a:lnTo>
                <a:lnTo>
                  <a:pt x="270" y="90"/>
                </a:lnTo>
                <a:lnTo>
                  <a:pt x="14867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EVOLUCION DEL SISTEMA</a:t>
            </a:r>
          </a:p>
        </p:txBody>
      </p:sp>
      <p:sp>
        <p:nvSpPr>
          <p:cNvPr id="11270" name="Freeform 6"/>
          <p:cNvSpPr>
            <a:spLocks noChangeArrowheads="1"/>
          </p:cNvSpPr>
          <p:nvPr/>
        </p:nvSpPr>
        <p:spPr bwMode="auto">
          <a:xfrm>
            <a:off x="4800002" y="4880675"/>
            <a:ext cx="5636160" cy="524215"/>
          </a:xfrm>
          <a:custGeom>
            <a:avLst/>
            <a:gdLst>
              <a:gd name="T0" fmla="*/ 6213475 w 6213475"/>
              <a:gd name="T1" fmla="*/ 288925 h 577850"/>
              <a:gd name="T2" fmla="*/ 3106738 w 6213475"/>
              <a:gd name="T3" fmla="*/ 577850 h 577850"/>
              <a:gd name="T4" fmla="*/ 0 w 6213475"/>
              <a:gd name="T5" fmla="*/ 288925 h 577850"/>
              <a:gd name="T6" fmla="*/ 3106738 w 6213475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6213475"/>
              <a:gd name="T13" fmla="*/ 0 h 577850"/>
              <a:gd name="T14" fmla="*/ 6213475 w 6213475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13475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5711" y="0"/>
                </a:lnTo>
                <a:lnTo>
                  <a:pt x="1551" y="1551"/>
                </a:lnTo>
                <a:lnTo>
                  <a:pt x="270" y="90"/>
                </a:lnTo>
                <a:lnTo>
                  <a:pt x="17262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723520" y="2657080"/>
            <a:ext cx="576000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01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175680" y="4023785"/>
            <a:ext cx="576000" cy="5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03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349920" y="4735220"/>
            <a:ext cx="576000" cy="5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04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0" t="23135" b="24371"/>
          <a:stretch>
            <a:fillRect/>
          </a:stretch>
        </p:blipFill>
        <p:spPr bwMode="auto">
          <a:xfrm>
            <a:off x="1507489" y="1610818"/>
            <a:ext cx="2556910" cy="350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750" t="23135" b="243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5496960" y="5417851"/>
            <a:ext cx="576000" cy="5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05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2585449" y="2095302"/>
            <a:ext cx="576000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01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2679760" y="2613385"/>
            <a:ext cx="576000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02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3047488" y="3069793"/>
            <a:ext cx="576000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03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2926527" y="3565775"/>
            <a:ext cx="576000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04</a:t>
            </a: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3316743" y="4013321"/>
            <a:ext cx="576000" cy="50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05</a:t>
            </a:r>
          </a:p>
        </p:txBody>
      </p:sp>
      <p:sp>
        <p:nvSpPr>
          <p:cNvPr id="11281" name="Freeform 17"/>
          <p:cNvSpPr>
            <a:spLocks noChangeArrowheads="1"/>
          </p:cNvSpPr>
          <p:nvPr/>
        </p:nvSpPr>
        <p:spPr bwMode="auto">
          <a:xfrm>
            <a:off x="4733760" y="4848991"/>
            <a:ext cx="4560480" cy="524215"/>
          </a:xfrm>
          <a:custGeom>
            <a:avLst/>
            <a:gdLst>
              <a:gd name="T0" fmla="*/ 5027612 w 5027612"/>
              <a:gd name="T1" fmla="*/ 288925 h 577850"/>
              <a:gd name="T2" fmla="*/ 2513806 w 5027612"/>
              <a:gd name="T3" fmla="*/ 577850 h 577850"/>
              <a:gd name="T4" fmla="*/ 0 w 5027612"/>
              <a:gd name="T5" fmla="*/ 288925 h 577850"/>
              <a:gd name="T6" fmla="*/ 2513806 w 5027612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5027612"/>
              <a:gd name="T13" fmla="*/ 0 h 577850"/>
              <a:gd name="T14" fmla="*/ 5027612 w 5027612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27612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2416" y="0"/>
                </a:lnTo>
                <a:lnTo>
                  <a:pt x="1551" y="1551"/>
                </a:lnTo>
                <a:lnTo>
                  <a:pt x="270" y="90"/>
                </a:lnTo>
                <a:lnTo>
                  <a:pt x="13967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4495977" y="4022345"/>
            <a:ext cx="5214240" cy="524215"/>
          </a:xfrm>
          <a:custGeom>
            <a:avLst/>
            <a:gdLst>
              <a:gd name="T0" fmla="*/ 5748338 w 5748338"/>
              <a:gd name="T1" fmla="*/ 288925 h 577850"/>
              <a:gd name="T2" fmla="*/ 2874169 w 5748338"/>
              <a:gd name="T3" fmla="*/ 577850 h 577850"/>
              <a:gd name="T4" fmla="*/ 0 w 5748338"/>
              <a:gd name="T5" fmla="*/ 288925 h 577850"/>
              <a:gd name="T6" fmla="*/ 2874169 w 5748338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5748338"/>
              <a:gd name="T13" fmla="*/ 0 h 577850"/>
              <a:gd name="T14" fmla="*/ 5748338 w 5748338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48338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4418" y="0"/>
                </a:lnTo>
                <a:lnTo>
                  <a:pt x="1551" y="1551"/>
                </a:lnTo>
                <a:lnTo>
                  <a:pt x="270" y="90"/>
                </a:lnTo>
                <a:lnTo>
                  <a:pt x="15969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HISMINSA</a:t>
            </a:r>
          </a:p>
        </p:txBody>
      </p:sp>
      <p:sp>
        <p:nvSpPr>
          <p:cNvPr id="11283" name="AutoShape 5"/>
          <p:cNvSpPr>
            <a:spLocks noChangeArrowheads="1"/>
          </p:cNvSpPr>
          <p:nvPr/>
        </p:nvSpPr>
        <p:spPr bwMode="auto">
          <a:xfrm>
            <a:off x="4507636" y="4953844"/>
            <a:ext cx="5214240" cy="524215"/>
          </a:xfrm>
          <a:custGeom>
            <a:avLst/>
            <a:gdLst>
              <a:gd name="T0" fmla="*/ 5748337 w 5748337"/>
              <a:gd name="T1" fmla="*/ 288925 h 577850"/>
              <a:gd name="T2" fmla="*/ 2874169 w 5748337"/>
              <a:gd name="T3" fmla="*/ 577850 h 577850"/>
              <a:gd name="T4" fmla="*/ 0 w 5748337"/>
              <a:gd name="T5" fmla="*/ 288925 h 577850"/>
              <a:gd name="T6" fmla="*/ 2874169 w 5748337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5748337"/>
              <a:gd name="T13" fmla="*/ 0 h 577850"/>
              <a:gd name="T14" fmla="*/ 5748337 w 5748337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48337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4418" y="0"/>
                </a:lnTo>
                <a:lnTo>
                  <a:pt x="1551" y="1551"/>
                </a:lnTo>
                <a:lnTo>
                  <a:pt x="270" y="90"/>
                </a:lnTo>
                <a:lnTo>
                  <a:pt x="15969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PADRON NOMINAL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4473543" y="2086236"/>
            <a:ext cx="3617060" cy="447239"/>
          </a:xfrm>
          <a:custGeom>
            <a:avLst/>
            <a:gdLst>
              <a:gd name="T0" fmla="*/ 6213475 w 6213475"/>
              <a:gd name="T1" fmla="*/ 288925 h 577850"/>
              <a:gd name="T2" fmla="*/ 3106738 w 6213475"/>
              <a:gd name="T3" fmla="*/ 577850 h 577850"/>
              <a:gd name="T4" fmla="*/ 0 w 6213475"/>
              <a:gd name="T5" fmla="*/ 288925 h 577850"/>
              <a:gd name="T6" fmla="*/ 3106738 w 6213475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6213475"/>
              <a:gd name="T13" fmla="*/ 0 h 577850"/>
              <a:gd name="T14" fmla="*/ 6213475 w 6213475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13475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5711" y="0"/>
                </a:lnTo>
                <a:lnTo>
                  <a:pt x="1551" y="1551"/>
                </a:lnTo>
                <a:lnTo>
                  <a:pt x="270" y="90"/>
                </a:lnTo>
                <a:lnTo>
                  <a:pt x="17262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33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MX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O</a:t>
            </a: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RGANIZACION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4495977" y="3454463"/>
            <a:ext cx="5636160" cy="524215"/>
          </a:xfrm>
          <a:custGeom>
            <a:avLst/>
            <a:gdLst>
              <a:gd name="T0" fmla="*/ 6213475 w 6213475"/>
              <a:gd name="T1" fmla="*/ 288925 h 577850"/>
              <a:gd name="T2" fmla="*/ 3106738 w 6213475"/>
              <a:gd name="T3" fmla="*/ 577850 h 577850"/>
              <a:gd name="T4" fmla="*/ 0 w 6213475"/>
              <a:gd name="T5" fmla="*/ 288925 h 577850"/>
              <a:gd name="T6" fmla="*/ 3106738 w 6213475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6213475"/>
              <a:gd name="T13" fmla="*/ 0 h 577850"/>
              <a:gd name="T14" fmla="*/ 6213475 w 6213475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13475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5711" y="0"/>
                </a:lnTo>
                <a:lnTo>
                  <a:pt x="1551" y="1551"/>
                </a:lnTo>
                <a:lnTo>
                  <a:pt x="270" y="90"/>
                </a:lnTo>
                <a:lnTo>
                  <a:pt x="17262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33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INTEROPERATIBILIDAD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4472523" y="5491528"/>
            <a:ext cx="5214240" cy="524215"/>
          </a:xfrm>
          <a:custGeom>
            <a:avLst/>
            <a:gdLst>
              <a:gd name="T0" fmla="*/ 5748337 w 5748337"/>
              <a:gd name="T1" fmla="*/ 288925 h 577850"/>
              <a:gd name="T2" fmla="*/ 2874169 w 5748337"/>
              <a:gd name="T3" fmla="*/ 577850 h 577850"/>
              <a:gd name="T4" fmla="*/ 0 w 5748337"/>
              <a:gd name="T5" fmla="*/ 288925 h 577850"/>
              <a:gd name="T6" fmla="*/ 2874169 w 5748337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5748337"/>
              <a:gd name="T13" fmla="*/ 0 h 577850"/>
              <a:gd name="T14" fmla="*/ 5748337 w 5748337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48337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4418" y="0"/>
                </a:lnTo>
                <a:lnTo>
                  <a:pt x="1551" y="1551"/>
                </a:lnTo>
                <a:lnTo>
                  <a:pt x="270" y="90"/>
                </a:lnTo>
                <a:lnTo>
                  <a:pt x="15969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e-QHALI 1er. NIVEL DE ATENCION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FD8E6FFE-2346-499D-B9DE-00FC3B285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0" t="46321" b="24371"/>
          <a:stretch/>
        </p:blipFill>
        <p:spPr bwMode="auto">
          <a:xfrm>
            <a:off x="1522561" y="4530929"/>
            <a:ext cx="2662799" cy="206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750" t="23135" b="243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80076D1B-2BED-4505-AB8E-2636F2133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463" y="4467710"/>
            <a:ext cx="576000" cy="50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06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0A3885AE-62EA-45C5-B7CB-65279DAC2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340" y="4953844"/>
            <a:ext cx="576000" cy="50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07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F63135CC-2DB5-4C37-9FD5-B7723F85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994" y="5462994"/>
            <a:ext cx="576000" cy="50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/>
          <a:p>
            <a:pPr algn="ctr" defTabSz="407484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900" b="1" dirty="0">
                <a:solidFill>
                  <a:srgbClr val="FFFFFF"/>
                </a:solidFill>
                <a:latin typeface="Arial"/>
                <a:ea typeface="DejaVu Sans" charset="0"/>
                <a:cs typeface="DejaVu Sans" charset="0"/>
              </a:rPr>
              <a:t>08</a:t>
            </a:r>
          </a:p>
        </p:txBody>
      </p:sp>
      <p:sp>
        <p:nvSpPr>
          <p:cNvPr id="27" name="AutoShape 18">
            <a:extLst>
              <a:ext uri="{FF2B5EF4-FFF2-40B4-BE49-F238E27FC236}">
                <a16:creationId xmlns:a16="http://schemas.microsoft.com/office/drawing/2014/main" id="{CEB16C18-5DEA-4371-9EB6-8A9EDB9F0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636" y="4451510"/>
            <a:ext cx="5214240" cy="524215"/>
          </a:xfrm>
          <a:custGeom>
            <a:avLst/>
            <a:gdLst>
              <a:gd name="T0" fmla="*/ 5748338 w 5748338"/>
              <a:gd name="T1" fmla="*/ 288925 h 577850"/>
              <a:gd name="T2" fmla="*/ 2874169 w 5748338"/>
              <a:gd name="T3" fmla="*/ 577850 h 577850"/>
              <a:gd name="T4" fmla="*/ 0 w 5748338"/>
              <a:gd name="T5" fmla="*/ 288925 h 577850"/>
              <a:gd name="T6" fmla="*/ 2874169 w 5748338"/>
              <a:gd name="T7" fmla="*/ 0 h 577850"/>
              <a:gd name="T8" fmla="*/ 0 60000 65536"/>
              <a:gd name="T9" fmla="*/ 0 60000 65536"/>
              <a:gd name="T10" fmla="*/ 0 60000 65536"/>
              <a:gd name="T11" fmla="*/ 0 60000 65536"/>
              <a:gd name="T12" fmla="*/ 0 w 5748338"/>
              <a:gd name="T13" fmla="*/ 0 h 577850"/>
              <a:gd name="T14" fmla="*/ 5748338 w 5748338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48338" h="577850">
                <a:moveTo>
                  <a:pt x="0" y="1551"/>
                </a:moveTo>
                <a:lnTo>
                  <a:pt x="1551" y="1551"/>
                </a:lnTo>
                <a:lnTo>
                  <a:pt x="180" y="90"/>
                </a:lnTo>
                <a:lnTo>
                  <a:pt x="14418" y="0"/>
                </a:lnTo>
                <a:lnTo>
                  <a:pt x="1551" y="1551"/>
                </a:lnTo>
                <a:lnTo>
                  <a:pt x="270" y="90"/>
                </a:lnTo>
                <a:lnTo>
                  <a:pt x="15969" y="53"/>
                </a:lnTo>
                <a:lnTo>
                  <a:pt x="1551" y="1551"/>
                </a:lnTo>
                <a:lnTo>
                  <a:pt x="0" y="1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509" tIns="71509" rIns="48325" bIns="71509" anchor="ctr"/>
          <a:lstStyle/>
          <a:p>
            <a:pPr defTabSz="407484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s-PE" altLang="es-PE" sz="2000" b="1" dirty="0" err="1">
                <a:solidFill>
                  <a:srgbClr val="4D4D4D"/>
                </a:solidFill>
                <a:latin typeface="Lohit Devanagari" charset="0"/>
                <a:ea typeface="DejaVu Sans" charset="0"/>
                <a:cs typeface="DejaVu Sans" charset="0"/>
              </a:rPr>
              <a:t>herra</a:t>
            </a:r>
            <a:endParaRPr lang="es-PE" altLang="es-PE" sz="2000" b="1" dirty="0">
              <a:solidFill>
                <a:srgbClr val="4D4D4D"/>
              </a:solidFill>
              <a:latin typeface="Lohit Devanagari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46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116A49D-E95F-4204-95AB-2028ADF068A3}"/>
              </a:ext>
            </a:extLst>
          </p:cNvPr>
          <p:cNvSpPr txBox="1"/>
          <p:nvPr/>
        </p:nvSpPr>
        <p:spPr>
          <a:xfrm>
            <a:off x="1113442" y="1195998"/>
            <a:ext cx="573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Nuevos Roles: A nivel Redes y puntos d </a:t>
            </a:r>
            <a:r>
              <a:rPr kumimoji="0" lang="es-P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edigitación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A5F755A-F0B9-40C2-B6B6-CB89DCE0A10F}"/>
              </a:ext>
            </a:extLst>
          </p:cNvPr>
          <p:cNvSpPr txBox="1">
            <a:spLocks/>
          </p:cNvSpPr>
          <p:nvPr/>
        </p:nvSpPr>
        <p:spPr>
          <a:xfrm>
            <a:off x="1178654" y="568630"/>
            <a:ext cx="4303776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HISMINSA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00077E-1756-4ABC-9DE0-80BE063DD68A}"/>
              </a:ext>
            </a:extLst>
          </p:cNvPr>
          <p:cNvSpPr/>
          <p:nvPr/>
        </p:nvSpPr>
        <p:spPr>
          <a:xfrm>
            <a:off x="8302805" y="29930"/>
            <a:ext cx="2294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Punto Digitación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E1910694-ACA9-4806-BBDD-585D8EC67982}"/>
              </a:ext>
            </a:extLst>
          </p:cNvPr>
          <p:cNvGraphicFramePr>
            <a:graphicFrameLocks noGrp="1"/>
          </p:cNvGraphicFramePr>
          <p:nvPr/>
        </p:nvGraphicFramePr>
        <p:xfrm>
          <a:off x="1320412" y="1686183"/>
          <a:ext cx="9036568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985">
                  <a:extLst>
                    <a:ext uri="{9D8B030D-6E8A-4147-A177-3AD203B41FA5}">
                      <a16:colId xmlns:a16="http://schemas.microsoft.com/office/drawing/2014/main" val="150490308"/>
                    </a:ext>
                  </a:extLst>
                </a:gridCol>
                <a:gridCol w="2763134">
                  <a:extLst>
                    <a:ext uri="{9D8B030D-6E8A-4147-A177-3AD203B41FA5}">
                      <a16:colId xmlns:a16="http://schemas.microsoft.com/office/drawing/2014/main" val="1934266160"/>
                    </a:ext>
                  </a:extLst>
                </a:gridCol>
                <a:gridCol w="5318449">
                  <a:extLst>
                    <a:ext uri="{9D8B030D-6E8A-4147-A177-3AD203B41FA5}">
                      <a16:colId xmlns:a16="http://schemas.microsoft.com/office/drawing/2014/main" val="27418561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Roles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Descripción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53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Consulta de Historial Atenciones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Permite ver el historial atenciones(Inmunizaciones, </a:t>
                      </a:r>
                      <a:r>
                        <a:rPr lang="es-ES" dirty="0" err="1"/>
                        <a:t>etc</a:t>
                      </a:r>
                      <a:r>
                        <a:rPr lang="es-ES" dirty="0"/>
                        <a:t>) de un paciente.</a:t>
                      </a:r>
                      <a:endParaRPr lang="es-PE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0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Supervisor de Actividades Complementarias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Permite editar y eliminar vacunas del modulo de actividades complementarias.</a:t>
                      </a:r>
                      <a:endParaRPr lang="es-PE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52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Digitador Meta 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Permite identificar los EESS donde ha sido atendido un paciente.</a:t>
                      </a:r>
                      <a:endParaRPr lang="es-PE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67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b="1" dirty="0"/>
                        <a:t>Administrar</a:t>
                      </a:r>
                    </a:p>
                    <a:p>
                      <a:r>
                        <a:rPr lang="es-PE" b="1" dirty="0"/>
                        <a:t>Búsqueda Persona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Permite identificar los EESS donde ha sido atendido un paciente</a:t>
                      </a:r>
                      <a:r>
                        <a:rPr lang="es-PE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505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Usuário de Reportes D/R/M/EESS</a:t>
                      </a:r>
                      <a:endParaRPr lang="es-PE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Descargar Información </a:t>
                      </a:r>
                      <a:r>
                        <a:rPr lang="es-ES" dirty="0" err="1"/>
                        <a:t>Disa</a:t>
                      </a:r>
                      <a:r>
                        <a:rPr lang="es-ES" dirty="0"/>
                        <a:t>/Diresa/</a:t>
                      </a:r>
                      <a:r>
                        <a:rPr lang="es-ES" dirty="0" err="1"/>
                        <a:t>Geresa</a:t>
                      </a:r>
                      <a:r>
                        <a:rPr lang="es-ES" dirty="0"/>
                        <a:t>, Red, </a:t>
                      </a:r>
                      <a:r>
                        <a:rPr lang="es-ES" dirty="0" err="1"/>
                        <a:t>Microredes</a:t>
                      </a:r>
                      <a:r>
                        <a:rPr lang="es-ES" dirty="0"/>
                        <a:t> o Establecimiento de Salud.</a:t>
                      </a:r>
                      <a:endParaRPr lang="es-PE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06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b="1" dirty="0"/>
                        <a:t>Supervisor Punto de Digitación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Permite editar y eliminar registros de otros usuarios en a Hoja </a:t>
                      </a:r>
                      <a:r>
                        <a:rPr lang="es-ES" dirty="0" err="1"/>
                        <a:t>His</a:t>
                      </a:r>
                      <a:r>
                        <a:rPr lang="es-ES" dirty="0"/>
                        <a:t>.</a:t>
                      </a:r>
                      <a:endParaRPr lang="es-PE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70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68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302805" y="29930"/>
            <a:ext cx="1281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Exportar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202224" y="587594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813571" y="1407287"/>
            <a:ext cx="251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Reportes Operacionales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2D1B1F-75E2-4968-B3B3-196889AA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224" y="2048248"/>
            <a:ext cx="8678893" cy="4086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E1AFE4D-FC87-4087-A580-401AAD414C6F}"/>
              </a:ext>
            </a:extLst>
          </p:cNvPr>
          <p:cNvSpPr/>
          <p:nvPr/>
        </p:nvSpPr>
        <p:spPr>
          <a:xfrm>
            <a:off x="3236167" y="1401917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Nuevos reportes operacionales, además los mismo contaran con la fecha y hora a la que se encuentran actualizados.</a:t>
            </a:r>
          </a:p>
        </p:txBody>
      </p:sp>
    </p:spTree>
    <p:extLst>
      <p:ext uri="{BB962C8B-B14F-4D97-AF65-F5344CB8AC3E}">
        <p14:creationId xmlns:p14="http://schemas.microsoft.com/office/powerpoint/2010/main" val="4151247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302805" y="29930"/>
            <a:ext cx="1330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Exportar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009485" y="556684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360492" y="1360506"/>
            <a:ext cx="295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Reporte total de diagnósticos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8AE8701-6374-4FC8-87BC-C3A889E5F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42" y="6228965"/>
            <a:ext cx="1727981" cy="524160"/>
          </a:xfrm>
          <a:prstGeom prst="rect">
            <a:avLst/>
          </a:prstGeom>
        </p:spPr>
      </p:pic>
      <p:pic>
        <p:nvPicPr>
          <p:cNvPr id="11" name="Imagen 4">
            <a:extLst>
              <a:ext uri="{FF2B5EF4-FFF2-40B4-BE49-F238E27FC236}">
                <a16:creationId xmlns:a16="http://schemas.microsoft.com/office/drawing/2014/main" id="{42D171E7-01FA-4951-ADDD-B22465C37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76" y="6228965"/>
            <a:ext cx="2248794" cy="45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328802A-5C96-4DC4-BF38-CB8613B6D4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24" r="51626"/>
          <a:stretch/>
        </p:blipFill>
        <p:spPr>
          <a:xfrm>
            <a:off x="360492" y="2538351"/>
            <a:ext cx="5395535" cy="3041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D4B549-10AA-4C67-8CD8-4F221D840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647" y="2269778"/>
            <a:ext cx="4944278" cy="39591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22296827-662B-4C60-9B81-47369BF9FC35}"/>
              </a:ext>
            </a:extLst>
          </p:cNvPr>
          <p:cNvSpPr/>
          <p:nvPr/>
        </p:nvSpPr>
        <p:spPr>
          <a:xfrm>
            <a:off x="3330542" y="1360506"/>
            <a:ext cx="8276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 reporte (BETA) donde solo se podrán descargar los siguientes campos </a:t>
            </a:r>
            <a:r>
              <a:rPr kumimoji="0" lang="es-P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id_cita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s-P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Tipo_Diagnostico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s-P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Codigo_Item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s-P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Tipo_Item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s-P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Valor_Lab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Dicho reporte contendrá todos los diagnósticos que cuente una atención, no tendrá el limite de 6 que antes existía.</a:t>
            </a:r>
          </a:p>
        </p:txBody>
      </p:sp>
    </p:spTree>
    <p:extLst>
      <p:ext uri="{BB962C8B-B14F-4D97-AF65-F5344CB8AC3E}">
        <p14:creationId xmlns:p14="http://schemas.microsoft.com/office/powerpoint/2010/main" val="588153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95250"/>
            <a:ext cx="18002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302805" y="29930"/>
            <a:ext cx="1330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Exportar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149350" y="588995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072713" y="1360506"/>
            <a:ext cx="195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Exportar Personal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2296827-662B-4C60-9B81-47369BF9FC35}"/>
              </a:ext>
            </a:extLst>
          </p:cNvPr>
          <p:cNvSpPr/>
          <p:nvPr/>
        </p:nvSpPr>
        <p:spPr>
          <a:xfrm>
            <a:off x="3330542" y="1360506"/>
            <a:ext cx="8276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 formato de descarga para el maestro personal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</a:rPr>
              <a:t>Actualización del maestro de personal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B73871-B63E-4307-AC48-A388FFAF2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98" y="2377570"/>
            <a:ext cx="10883381" cy="31928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5C51DCF-9BC2-4E0A-A0B6-2585A21E4DE1}"/>
              </a:ext>
            </a:extLst>
          </p:cNvPr>
          <p:cNvSpPr/>
          <p:nvPr/>
        </p:nvSpPr>
        <p:spPr>
          <a:xfrm>
            <a:off x="2202024" y="2593910"/>
            <a:ext cx="485192" cy="29035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829866D-4B53-455C-BB13-C3F56CCD7596}"/>
              </a:ext>
            </a:extLst>
          </p:cNvPr>
          <p:cNvSpPr/>
          <p:nvPr/>
        </p:nvSpPr>
        <p:spPr>
          <a:xfrm>
            <a:off x="3256384" y="2568818"/>
            <a:ext cx="1679510" cy="29035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08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302805" y="29930"/>
            <a:ext cx="1330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Exportar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195826" y="595866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072713" y="1360506"/>
            <a:ext cx="195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Exportar Pacientes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2296827-662B-4C60-9B81-47369BF9FC35}"/>
              </a:ext>
            </a:extLst>
          </p:cNvPr>
          <p:cNvSpPr/>
          <p:nvPr/>
        </p:nvSpPr>
        <p:spPr>
          <a:xfrm>
            <a:off x="3330542" y="1360506"/>
            <a:ext cx="8276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 formato de descarga para el maestro paciente.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4B3725-F563-4519-9670-122421B16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8" y="1954944"/>
            <a:ext cx="11538857" cy="25909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54101-4C91-4CCD-ACBB-545513204099}"/>
              </a:ext>
            </a:extLst>
          </p:cNvPr>
          <p:cNvSpPr/>
          <p:nvPr/>
        </p:nvSpPr>
        <p:spPr>
          <a:xfrm>
            <a:off x="2276542" y="2099388"/>
            <a:ext cx="301851" cy="24464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855C3F-9290-475A-A6CC-355F0398898B}"/>
              </a:ext>
            </a:extLst>
          </p:cNvPr>
          <p:cNvSpPr/>
          <p:nvPr/>
        </p:nvSpPr>
        <p:spPr>
          <a:xfrm>
            <a:off x="7500176" y="2099388"/>
            <a:ext cx="424624" cy="24464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90BC707-63E2-463D-8E2A-772A296ADBB7}"/>
              </a:ext>
            </a:extLst>
          </p:cNvPr>
          <p:cNvSpPr/>
          <p:nvPr/>
        </p:nvSpPr>
        <p:spPr>
          <a:xfrm>
            <a:off x="6268535" y="2099388"/>
            <a:ext cx="301851" cy="24464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92B2F94-16F0-4633-870F-4FDE355762D5}"/>
              </a:ext>
            </a:extLst>
          </p:cNvPr>
          <p:cNvSpPr/>
          <p:nvPr/>
        </p:nvSpPr>
        <p:spPr>
          <a:xfrm>
            <a:off x="3711822" y="2099388"/>
            <a:ext cx="301851" cy="24464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C2195A0-67C0-4655-86EA-6FDA31C1D5FF}"/>
              </a:ext>
            </a:extLst>
          </p:cNvPr>
          <p:cNvSpPr/>
          <p:nvPr/>
        </p:nvSpPr>
        <p:spPr>
          <a:xfrm>
            <a:off x="1558902" y="2027166"/>
            <a:ext cx="301851" cy="24464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87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302805" y="29930"/>
            <a:ext cx="894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Otros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094872" y="601386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149350" y="1332191"/>
            <a:ext cx="284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Otras mejoras de HISMINSA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6BAC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F012922-9A17-46D8-BCDF-326CC17A5357}"/>
              </a:ext>
            </a:extLst>
          </p:cNvPr>
          <p:cNvSpPr/>
          <p:nvPr/>
        </p:nvSpPr>
        <p:spPr>
          <a:xfrm>
            <a:off x="1094872" y="1856109"/>
            <a:ext cx="81021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HISMINSA funcionará en pantallas táctiles.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Integración con EsSalud.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 podrán registrar pacientes con CNV.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 podrá realizar búsquedas de Carné de Extranjería cuando se registre información en el HISMINSA.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Actualización de una paciente con CNV a DNI, mediante el modulo de actividades complementarias.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Nuevos reportes operacionales.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Migración de información de Centro de Salud Mental con código temporal a su nuevo código RENIPRESS.</a:t>
            </a:r>
          </a:p>
        </p:txBody>
      </p:sp>
    </p:spTree>
    <p:extLst>
      <p:ext uri="{BB962C8B-B14F-4D97-AF65-F5344CB8AC3E}">
        <p14:creationId xmlns:p14="http://schemas.microsoft.com/office/powerpoint/2010/main" val="15232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23F784-7B52-4D6E-BE58-EBED455829E4}"/>
              </a:ext>
            </a:extLst>
          </p:cNvPr>
          <p:cNvSpPr/>
          <p:nvPr/>
        </p:nvSpPr>
        <p:spPr>
          <a:xfrm>
            <a:off x="8302805" y="29930"/>
            <a:ext cx="894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Otros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B8305B8-FC6A-48CA-8FD1-ACAE7AB7486A}"/>
              </a:ext>
            </a:extLst>
          </p:cNvPr>
          <p:cNvSpPr txBox="1">
            <a:spLocks/>
          </p:cNvSpPr>
          <p:nvPr/>
        </p:nvSpPr>
        <p:spPr>
          <a:xfrm>
            <a:off x="1301034" y="575622"/>
            <a:ext cx="5223634" cy="517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HISMINSA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55C1A1-2796-419F-99D4-33554563CB37}"/>
              </a:ext>
            </a:extLst>
          </p:cNvPr>
          <p:cNvSpPr txBox="1"/>
          <p:nvPr/>
        </p:nvSpPr>
        <p:spPr>
          <a:xfrm>
            <a:off x="1149350" y="1332191"/>
            <a:ext cx="477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6BAC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Cuidado con la asignación de roles en HISMINSA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6BAC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A888E4-F55F-4FA1-9F1E-09FC61D80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42" y="6228965"/>
            <a:ext cx="1727981" cy="524160"/>
          </a:xfrm>
          <a:prstGeom prst="rect">
            <a:avLst/>
          </a:prstGeom>
        </p:spPr>
      </p:pic>
      <p:pic>
        <p:nvPicPr>
          <p:cNvPr id="9" name="Imagen 4">
            <a:extLst>
              <a:ext uri="{FF2B5EF4-FFF2-40B4-BE49-F238E27FC236}">
                <a16:creationId xmlns:a16="http://schemas.microsoft.com/office/drawing/2014/main" id="{41C94AB2-E00F-41AF-8D9B-89125DF80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76" y="6228965"/>
            <a:ext cx="2248794" cy="45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F012922-9A17-46D8-BCDF-326CC17A5357}"/>
              </a:ext>
            </a:extLst>
          </p:cNvPr>
          <p:cNvSpPr/>
          <p:nvPr/>
        </p:nvSpPr>
        <p:spPr>
          <a:xfrm>
            <a:off x="1094872" y="1856109"/>
            <a:ext cx="8102152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Supervisor Punto de Digitación.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Usuário de Reportes D/R/M/EESS.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Usuario de Reportes Punto Digitación.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Supervisor de 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Actividades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Complementarias.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Consulta de Historial 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Atenciones.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Digitador de Actividades Complementarias.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Administrador Punto de Digitación.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Administrador D/R/M/EESS.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1371600"/>
            <a:ext cx="2279576" cy="355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Paralelogramo 5"/>
          <p:cNvSpPr/>
          <p:nvPr/>
        </p:nvSpPr>
        <p:spPr>
          <a:xfrm rot="19973432" flipH="1">
            <a:off x="1810916" y="2493965"/>
            <a:ext cx="2389609" cy="286702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64752" y="3062340"/>
            <a:ext cx="3260116" cy="2852306"/>
          </a:xfrm>
        </p:spPr>
        <p:txBody>
          <a:bodyPr>
            <a:noAutofit/>
          </a:bodyPr>
          <a:lstStyle/>
          <a:p>
            <a:r>
              <a:rPr lang="es-PE" sz="4800" b="1" dirty="0">
                <a:solidFill>
                  <a:schemeClr val="accent5">
                    <a:lumMod val="75000"/>
                  </a:schemeClr>
                </a:solidFill>
              </a:rPr>
              <a:t>Avance del</a:t>
            </a:r>
            <a:br>
              <a:rPr lang="es-PE" sz="4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PE" sz="4800" b="1" dirty="0">
                <a:solidFill>
                  <a:schemeClr val="accent5">
                    <a:lumMod val="75000"/>
                  </a:schemeClr>
                </a:solidFill>
              </a:rPr>
              <a:t>PADRON</a:t>
            </a:r>
            <a:br>
              <a:rPr lang="es-PE" sz="4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PE" sz="4800" b="1" dirty="0">
                <a:solidFill>
                  <a:schemeClr val="accent5">
                    <a:lumMod val="75000"/>
                  </a:schemeClr>
                </a:solidFill>
              </a:rPr>
              <a:t>NOMINAL </a:t>
            </a:r>
            <a:br>
              <a:rPr lang="es-PE" sz="4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PE" sz="4000" b="1" dirty="0">
                <a:solidFill>
                  <a:schemeClr val="accent5">
                    <a:lumMod val="75000"/>
                  </a:schemeClr>
                </a:solidFill>
              </a:rPr>
              <a:t>Región Junín</a:t>
            </a:r>
            <a:endParaRPr lang="es-PE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-1" y="6581775"/>
            <a:ext cx="5895975" cy="276225"/>
          </a:xfrm>
          <a:prstGeom prst="snip1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ntrada manual 9"/>
          <p:cNvSpPr/>
          <p:nvPr/>
        </p:nvSpPr>
        <p:spPr>
          <a:xfrm rot="5400000">
            <a:off x="554033" y="-568117"/>
            <a:ext cx="1171507" cy="227958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3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364 h 10000"/>
              <a:gd name="connsiteX0" fmla="*/ 144 w 10000"/>
              <a:gd name="connsiteY0" fmla="*/ 4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44 w 10000"/>
              <a:gd name="connsiteY4" fmla="*/ 404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44" y="404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144" y="4046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CuadroTexto 1"/>
          <p:cNvSpPr txBox="1"/>
          <p:nvPr/>
        </p:nvSpPr>
        <p:spPr>
          <a:xfrm>
            <a:off x="3208886" y="6555927"/>
            <a:ext cx="268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09 de Diciembre del 2019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50" y="4971294"/>
            <a:ext cx="5500596" cy="188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4304"/>
            <a:ext cx="1569631" cy="10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cio 3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8" name="Trapecio 97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Trapecio 8"/>
          <p:cNvSpPr/>
          <p:nvPr/>
        </p:nvSpPr>
        <p:spPr>
          <a:xfrm>
            <a:off x="10915649" y="6508750"/>
            <a:ext cx="1319211" cy="349250"/>
          </a:xfrm>
          <a:prstGeom prst="trapezoid">
            <a:avLst>
              <a:gd name="adj" fmla="val 974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00822" y="6492875"/>
            <a:ext cx="4114800" cy="365125"/>
          </a:xfrm>
        </p:spPr>
        <p:txBody>
          <a:bodyPr/>
          <a:lstStyle/>
          <a:p>
            <a:r>
              <a:rPr lang="es-PE" b="1" dirty="0">
                <a:solidFill>
                  <a:schemeClr val="bg1"/>
                </a:solidFill>
              </a:rPr>
              <a:t>PADRON NOMINAL  REGION JUNIN</a:t>
            </a:r>
          </a:p>
        </p:txBody>
      </p:sp>
      <p:grpSp>
        <p:nvGrpSpPr>
          <p:cNvPr id="185" name="Group 719"/>
          <p:cNvGrpSpPr/>
          <p:nvPr/>
        </p:nvGrpSpPr>
        <p:grpSpPr>
          <a:xfrm>
            <a:off x="5" y="1515177"/>
            <a:ext cx="4996558" cy="1152962"/>
            <a:chOff x="-1" y="-1"/>
            <a:chExt cx="4996556" cy="1152961"/>
          </a:xfrm>
        </p:grpSpPr>
        <p:sp>
          <p:nvSpPr>
            <p:cNvPr id="186" name="Shape 712"/>
            <p:cNvSpPr/>
            <p:nvPr/>
          </p:nvSpPr>
          <p:spPr>
            <a:xfrm flipH="1">
              <a:off x="-1" y="166678"/>
              <a:ext cx="4191989" cy="818352"/>
            </a:xfrm>
            <a:prstGeom prst="rect">
              <a:avLst/>
            </a:prstGeom>
            <a:solidFill>
              <a:srgbClr val="4B2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PE" sz="2800" b="1" kern="0" dirty="0">
                  <a:solidFill>
                    <a:prstClr val="white"/>
                  </a:solidFill>
                </a:rPr>
                <a:t>Avance del Padrón Nominal</a:t>
              </a:r>
              <a:endParaRPr kumimoji="0" lang="es-PE" sz="28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87" name="Group 716"/>
            <p:cNvGrpSpPr/>
            <p:nvPr/>
          </p:nvGrpSpPr>
          <p:grpSpPr>
            <a:xfrm>
              <a:off x="4191985" y="-1"/>
              <a:ext cx="804570" cy="1152961"/>
              <a:chOff x="0" y="0"/>
              <a:chExt cx="804566" cy="1152958"/>
            </a:xfrm>
          </p:grpSpPr>
          <p:sp>
            <p:nvSpPr>
              <p:cNvPr id="188" name="Shape 713"/>
              <p:cNvSpPr/>
              <p:nvPr/>
            </p:nvSpPr>
            <p:spPr>
              <a:xfrm flipH="1">
                <a:off x="0" y="166677"/>
                <a:ext cx="402284" cy="986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7922"/>
                    </a:lnTo>
                    <a:lnTo>
                      <a:pt x="21600" y="0"/>
                    </a:lnTo>
                    <a:lnTo>
                      <a:pt x="0" y="373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B2C50">
                  <a:alpha val="9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Shape 714"/>
              <p:cNvSpPr/>
              <p:nvPr/>
            </p:nvSpPr>
            <p:spPr>
              <a:xfrm flipH="1">
                <a:off x="402283" y="166677"/>
                <a:ext cx="402284" cy="986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7922"/>
                    </a:lnTo>
                    <a:lnTo>
                      <a:pt x="0" y="0"/>
                    </a:lnTo>
                    <a:lnTo>
                      <a:pt x="21600" y="3733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4B2C50">
                  <a:alpha val="8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Helvetica"/>
                    <a:cs typeface="Helvetica"/>
                    <a:sym typeface="Helvetica"/>
                  </a:rPr>
                  <a:t>1</a:t>
                </a:r>
              </a:p>
            </p:txBody>
          </p:sp>
          <p:sp>
            <p:nvSpPr>
              <p:cNvPr id="190" name="Shape 715"/>
              <p:cNvSpPr/>
              <p:nvPr/>
            </p:nvSpPr>
            <p:spPr>
              <a:xfrm flipH="1">
                <a:off x="1" y="0"/>
                <a:ext cx="804566" cy="337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0" y="10680"/>
                    </a:lnTo>
                    <a:lnTo>
                      <a:pt x="10800" y="0"/>
                    </a:lnTo>
                    <a:lnTo>
                      <a:pt x="21600" y="1068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B2C50"/>
              </a:solidFill>
              <a:ln w="9525" cap="flat">
                <a:noFill/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5" name="Group 727"/>
          <p:cNvGrpSpPr/>
          <p:nvPr/>
        </p:nvGrpSpPr>
        <p:grpSpPr>
          <a:xfrm>
            <a:off x="0" y="3004647"/>
            <a:ext cx="5735360" cy="1155468"/>
            <a:chOff x="-2" y="0"/>
            <a:chExt cx="5735360" cy="1155468"/>
          </a:xfrm>
          <a:solidFill>
            <a:srgbClr val="C0392B"/>
          </a:solidFill>
        </p:grpSpPr>
        <p:sp>
          <p:nvSpPr>
            <p:cNvPr id="196" name="Shape 720"/>
            <p:cNvSpPr/>
            <p:nvPr/>
          </p:nvSpPr>
          <p:spPr>
            <a:xfrm flipH="1">
              <a:off x="-2" y="171692"/>
              <a:ext cx="4930787" cy="81671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PE" sz="2800" b="1" kern="0" dirty="0">
                  <a:solidFill>
                    <a:prstClr val="white"/>
                  </a:solidFill>
                </a:rPr>
                <a:t>¿</a:t>
              </a:r>
              <a:r>
                <a:rPr kumimoji="0" lang="es-PE" sz="2800" b="1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Que</a:t>
              </a:r>
              <a:r>
                <a:rPr kumimoji="0" lang="es-PE" sz="2800" b="1" i="0" u="none" strike="noStrike" kern="0" cap="none" spc="0" normalizeH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se realizo el 2019?</a:t>
              </a:r>
              <a:endParaRPr kumimoji="0" lang="es-PE" sz="28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97" name="Group 724"/>
            <p:cNvGrpSpPr/>
            <p:nvPr/>
          </p:nvGrpSpPr>
          <p:grpSpPr>
            <a:xfrm>
              <a:off x="4930788" y="0"/>
              <a:ext cx="804570" cy="1155468"/>
              <a:chOff x="0" y="0"/>
              <a:chExt cx="804566" cy="1155466"/>
            </a:xfrm>
            <a:grpFill/>
          </p:grpSpPr>
          <p:sp>
            <p:nvSpPr>
              <p:cNvPr id="198" name="Shape 721"/>
              <p:cNvSpPr/>
              <p:nvPr/>
            </p:nvSpPr>
            <p:spPr>
              <a:xfrm flipH="1">
                <a:off x="0" y="169186"/>
                <a:ext cx="402284" cy="986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7922"/>
                    </a:lnTo>
                    <a:lnTo>
                      <a:pt x="21600" y="0"/>
                    </a:lnTo>
                    <a:lnTo>
                      <a:pt x="0" y="3678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0392B">
                  <a:alpha val="9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Shape 722"/>
              <p:cNvSpPr/>
              <p:nvPr/>
            </p:nvSpPr>
            <p:spPr>
              <a:xfrm flipH="1">
                <a:off x="402283" y="169186"/>
                <a:ext cx="402284" cy="986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7922"/>
                    </a:lnTo>
                    <a:lnTo>
                      <a:pt x="0" y="0"/>
                    </a:lnTo>
                    <a:lnTo>
                      <a:pt x="21600" y="367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0392B">
                  <a:alpha val="8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Helvetica"/>
                    <a:cs typeface="Helvetica"/>
                    <a:sym typeface="Helvetica"/>
                  </a:rPr>
                  <a:t>2</a:t>
                </a:r>
              </a:p>
            </p:txBody>
          </p:sp>
          <p:sp>
            <p:nvSpPr>
              <p:cNvPr id="200" name="Shape 723"/>
              <p:cNvSpPr/>
              <p:nvPr/>
            </p:nvSpPr>
            <p:spPr>
              <a:xfrm flipH="1">
                <a:off x="1" y="0"/>
                <a:ext cx="804566" cy="337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0" y="10680"/>
                    </a:lnTo>
                    <a:lnTo>
                      <a:pt x="10800" y="0"/>
                    </a:lnTo>
                    <a:lnTo>
                      <a:pt x="21600" y="10680"/>
                    </a:lnTo>
                    <a:lnTo>
                      <a:pt x="1080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05" name="Group 735"/>
          <p:cNvGrpSpPr/>
          <p:nvPr/>
        </p:nvGrpSpPr>
        <p:grpSpPr>
          <a:xfrm>
            <a:off x="3" y="4463373"/>
            <a:ext cx="6382971" cy="1140583"/>
            <a:chOff x="-1" y="0"/>
            <a:chExt cx="6382969" cy="1140582"/>
          </a:xfrm>
          <a:solidFill>
            <a:srgbClr val="F39C12"/>
          </a:solidFill>
        </p:grpSpPr>
        <p:sp>
          <p:nvSpPr>
            <p:cNvPr id="206" name="Shape 728"/>
            <p:cNvSpPr/>
            <p:nvPr/>
          </p:nvSpPr>
          <p:spPr>
            <a:xfrm flipH="1">
              <a:off x="-1" y="170587"/>
              <a:ext cx="5574028" cy="79940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PE" sz="2800" b="1" kern="0" dirty="0">
                  <a:solidFill>
                    <a:prstClr val="white"/>
                  </a:solidFill>
                </a:rPr>
                <a:t>Mejoras para el 2020</a:t>
              </a:r>
              <a:endParaRPr kumimoji="0" lang="es-PE" sz="28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207" name="Group 732"/>
            <p:cNvGrpSpPr/>
            <p:nvPr/>
          </p:nvGrpSpPr>
          <p:grpSpPr>
            <a:xfrm>
              <a:off x="5578397" y="0"/>
              <a:ext cx="804571" cy="1140582"/>
              <a:chOff x="0" y="0"/>
              <a:chExt cx="804567" cy="1140580"/>
            </a:xfrm>
            <a:grpFill/>
          </p:grpSpPr>
          <p:sp>
            <p:nvSpPr>
              <p:cNvPr id="208" name="Shape 729"/>
              <p:cNvSpPr/>
              <p:nvPr/>
            </p:nvSpPr>
            <p:spPr>
              <a:xfrm flipH="1">
                <a:off x="0" y="168081"/>
                <a:ext cx="402284" cy="972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7870"/>
                    </a:lnTo>
                    <a:lnTo>
                      <a:pt x="21600" y="0"/>
                    </a:lnTo>
                    <a:lnTo>
                      <a:pt x="0" y="378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39C12">
                  <a:alpha val="9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Shape 730"/>
              <p:cNvSpPr/>
              <p:nvPr/>
            </p:nvSpPr>
            <p:spPr>
              <a:xfrm flipH="1">
                <a:off x="402283" y="168081"/>
                <a:ext cx="402284" cy="972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7870"/>
                    </a:lnTo>
                    <a:lnTo>
                      <a:pt x="0" y="0"/>
                    </a:lnTo>
                    <a:lnTo>
                      <a:pt x="21600" y="378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39C12">
                  <a:alpha val="8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Helvetica"/>
                    <a:cs typeface="Helvetica"/>
                    <a:sym typeface="Helvetica"/>
                  </a:rPr>
                  <a:t>3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Shape 731"/>
              <p:cNvSpPr/>
              <p:nvPr/>
            </p:nvSpPr>
            <p:spPr>
              <a:xfrm flipH="1">
                <a:off x="1" y="0"/>
                <a:ext cx="804566" cy="337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0" y="10680"/>
                    </a:lnTo>
                    <a:lnTo>
                      <a:pt x="10800" y="0"/>
                    </a:lnTo>
                    <a:lnTo>
                      <a:pt x="21600" y="10680"/>
                    </a:lnTo>
                    <a:lnTo>
                      <a:pt x="1080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2" name="Rectángulo 41"/>
          <p:cNvSpPr/>
          <p:nvPr/>
        </p:nvSpPr>
        <p:spPr>
          <a:xfrm>
            <a:off x="0" y="160562"/>
            <a:ext cx="154734" cy="8286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00B0F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54734" y="313290"/>
            <a:ext cx="887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002060"/>
                </a:solidFill>
              </a:rPr>
              <a:t>1. TEMARIO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53" y="60676"/>
            <a:ext cx="2261905" cy="7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3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cio 3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8" name="Trapecio 97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Trapecio 8"/>
          <p:cNvSpPr/>
          <p:nvPr/>
        </p:nvSpPr>
        <p:spPr>
          <a:xfrm>
            <a:off x="10915649" y="6508750"/>
            <a:ext cx="1319211" cy="349250"/>
          </a:xfrm>
          <a:prstGeom prst="trapezoid">
            <a:avLst>
              <a:gd name="adj" fmla="val 974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Paralelogramo 2"/>
          <p:cNvSpPr/>
          <p:nvPr/>
        </p:nvSpPr>
        <p:spPr>
          <a:xfrm>
            <a:off x="4000500" y="6510338"/>
            <a:ext cx="2638425" cy="349250"/>
          </a:xfrm>
          <a:prstGeom prst="parallelogram">
            <a:avLst>
              <a:gd name="adj" fmla="val 12753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00822" y="6492875"/>
            <a:ext cx="4114800" cy="365125"/>
          </a:xfrm>
        </p:spPr>
        <p:txBody>
          <a:bodyPr/>
          <a:lstStyle/>
          <a:p>
            <a:r>
              <a:rPr lang="es-PE" b="1" dirty="0">
                <a:solidFill>
                  <a:schemeClr val="bg1"/>
                </a:solidFill>
              </a:rPr>
              <a:t>PADRON NOMINAL  REGION JUNIN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-1" y="6305788"/>
            <a:ext cx="3288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900" b="1" dirty="0"/>
              <a:t>Referencias</a:t>
            </a:r>
          </a:p>
          <a:p>
            <a:pPr lvl="0"/>
            <a:r>
              <a:rPr lang="es-PE" sz="900" b="1" dirty="0"/>
              <a:t>Fuente: CORTES DEL ULTIMO DIA DE MES CORRESPONIENTE  DEL SISTEMA  PADRON NOMINAL , DICIEMBRE CORTE (06/12/2019)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179" y="264282"/>
            <a:ext cx="1499191" cy="51422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121081"/>
            <a:ext cx="66675" cy="828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CuadroTexto 18"/>
          <p:cNvSpPr txBox="1"/>
          <p:nvPr/>
        </p:nvSpPr>
        <p:spPr>
          <a:xfrm>
            <a:off x="129759" y="266984"/>
            <a:ext cx="1047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002060"/>
                </a:solidFill>
              </a:rPr>
              <a:t>1. Avance de Actualización y Homologación del Padrón Nominal</a:t>
            </a:r>
          </a:p>
        </p:txBody>
      </p:sp>
      <p:cxnSp>
        <p:nvCxnSpPr>
          <p:cNvPr id="22" name="Conector recto 21"/>
          <p:cNvCxnSpPr>
            <a:stCxn id="17" idx="0"/>
          </p:cNvCxnSpPr>
          <p:nvPr/>
        </p:nvCxnSpPr>
        <p:spPr>
          <a:xfrm flipH="1">
            <a:off x="10698" y="6305788"/>
            <a:ext cx="1633374" cy="6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Gráfico 20"/>
          <p:cNvGraphicFramePr>
            <a:graphicFrameLocks/>
          </p:cNvGraphicFramePr>
          <p:nvPr/>
        </p:nvGraphicFramePr>
        <p:xfrm>
          <a:off x="1244138" y="778505"/>
          <a:ext cx="9360131" cy="4913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2262909" y="4304150"/>
            <a:ext cx="7989455" cy="184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9007060" y="4335065"/>
            <a:ext cx="1263778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b="1" dirty="0">
                <a:solidFill>
                  <a:schemeClr val="bg1"/>
                </a:solidFill>
              </a:rPr>
              <a:t>Promedio: 80 %</a:t>
            </a:r>
          </a:p>
        </p:txBody>
      </p:sp>
      <p:sp>
        <p:nvSpPr>
          <p:cNvPr id="23" name="Título 3"/>
          <p:cNvSpPr txBox="1">
            <a:spLocks/>
          </p:cNvSpPr>
          <p:nvPr/>
        </p:nvSpPr>
        <p:spPr>
          <a:xfrm>
            <a:off x="681117" y="5912915"/>
            <a:ext cx="11132192" cy="477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/>
              <a:t>Cumplimiento del Producto 3 Padrón Nominal del  “Sello Municipal ” donde firmaron 87 Municipios </a:t>
            </a:r>
          </a:p>
          <a:p>
            <a:pPr algn="ctr"/>
            <a:r>
              <a:rPr lang="es-PE" sz="1800" b="1" dirty="0"/>
              <a:t>Al corte 06/12/19 cumplen 73 Municipios, siendo la evaluación todavía el 31 de diciembre.</a:t>
            </a:r>
          </a:p>
        </p:txBody>
      </p:sp>
    </p:spTree>
    <p:extLst>
      <p:ext uri="{BB962C8B-B14F-4D97-AF65-F5344CB8AC3E}">
        <p14:creationId xmlns:p14="http://schemas.microsoft.com/office/powerpoint/2010/main" val="33026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POR OBJETIVOS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788278" y="2361158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ESTRUCTURA FUNCIONAL:</a:t>
            </a:r>
          </a:p>
          <a:p>
            <a:r>
              <a:rPr lang="es-ES" dirty="0"/>
              <a:t>Funciones por objetivos y productos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756FF0-202F-464D-946A-1531DE55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23" y="1208819"/>
            <a:ext cx="3417190" cy="54187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860C6F-063F-4591-BCC0-BBA21D9B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57" y="3556480"/>
            <a:ext cx="5313734" cy="283744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FFA9D52-99DA-447A-AE66-235AB458AEE3}"/>
              </a:ext>
            </a:extLst>
          </p:cNvPr>
          <p:cNvSpPr txBox="1"/>
          <p:nvPr/>
        </p:nvSpPr>
        <p:spPr>
          <a:xfrm>
            <a:off x="3721246" y="3496112"/>
            <a:ext cx="1224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INTRANET</a:t>
            </a:r>
            <a:endParaRPr lang="es-PE" sz="1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3D69FCA-5B97-4CD7-8000-EF2F42510CFE}"/>
              </a:ext>
            </a:extLst>
          </p:cNvPr>
          <p:cNvSpPr/>
          <p:nvPr/>
        </p:nvSpPr>
        <p:spPr>
          <a:xfrm flipH="1">
            <a:off x="6674478" y="4439680"/>
            <a:ext cx="644251" cy="461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3838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cio 3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8" name="Trapecio 97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Trapecio 8"/>
          <p:cNvSpPr/>
          <p:nvPr/>
        </p:nvSpPr>
        <p:spPr>
          <a:xfrm>
            <a:off x="10915649" y="6508750"/>
            <a:ext cx="1319211" cy="349250"/>
          </a:xfrm>
          <a:prstGeom prst="trapezoid">
            <a:avLst>
              <a:gd name="adj" fmla="val 974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 1"/>
          <p:cNvSpPr/>
          <p:nvPr/>
        </p:nvSpPr>
        <p:spPr>
          <a:xfrm>
            <a:off x="0" y="161925"/>
            <a:ext cx="129759" cy="828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/>
          <p:cNvSpPr txBox="1"/>
          <p:nvPr/>
        </p:nvSpPr>
        <p:spPr>
          <a:xfrm>
            <a:off x="129759" y="307828"/>
            <a:ext cx="887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0070C0"/>
                </a:solidFill>
              </a:rPr>
              <a:t>2. ACTIVIDADES REALIZAS EN EL 2019</a:t>
            </a:r>
          </a:p>
        </p:txBody>
      </p:sp>
      <p:sp>
        <p:nvSpPr>
          <p:cNvPr id="10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00822" y="6492875"/>
            <a:ext cx="4114800" cy="365125"/>
          </a:xfrm>
        </p:spPr>
        <p:txBody>
          <a:bodyPr/>
          <a:lstStyle/>
          <a:p>
            <a:r>
              <a:rPr lang="es-PE" b="1" dirty="0">
                <a:solidFill>
                  <a:schemeClr val="bg1"/>
                </a:solidFill>
              </a:rPr>
              <a:t>PADRON NOMINAL  REGION JUNIN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179" y="264282"/>
            <a:ext cx="1499191" cy="5142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1745"/>
          <a:stretch/>
        </p:blipFill>
        <p:spPr>
          <a:xfrm>
            <a:off x="241066" y="831048"/>
            <a:ext cx="1874359" cy="291799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80" y="844380"/>
            <a:ext cx="1932287" cy="290466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124" y="831048"/>
            <a:ext cx="1880536" cy="291799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913" y="3879850"/>
            <a:ext cx="2130726" cy="281146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172" y="3871913"/>
            <a:ext cx="2151152" cy="281146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15289" b="19748"/>
          <a:stretch/>
        </p:blipFill>
        <p:spPr>
          <a:xfrm>
            <a:off x="6514177" y="4353431"/>
            <a:ext cx="2555950" cy="2051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471" y="2207537"/>
            <a:ext cx="2676321" cy="1945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97" y="2207537"/>
            <a:ext cx="2409662" cy="1963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2" r="7737" b="10245"/>
          <a:stretch/>
        </p:blipFill>
        <p:spPr>
          <a:xfrm>
            <a:off x="7050721" y="282812"/>
            <a:ext cx="3215002" cy="172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49" y="4353432"/>
            <a:ext cx="2792560" cy="205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672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cio 3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8" name="Trapecio 97"/>
          <p:cNvSpPr/>
          <p:nvPr/>
        </p:nvSpPr>
        <p:spPr>
          <a:xfrm>
            <a:off x="6410325" y="6508750"/>
            <a:ext cx="4505324" cy="349250"/>
          </a:xfrm>
          <a:prstGeom prst="trapezoid">
            <a:avLst>
              <a:gd name="adj" fmla="val 1220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Trapecio 8"/>
          <p:cNvSpPr/>
          <p:nvPr/>
        </p:nvSpPr>
        <p:spPr>
          <a:xfrm>
            <a:off x="10915649" y="6508750"/>
            <a:ext cx="1319211" cy="349250"/>
          </a:xfrm>
          <a:prstGeom prst="trapezoid">
            <a:avLst>
              <a:gd name="adj" fmla="val 974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 1"/>
          <p:cNvSpPr/>
          <p:nvPr/>
        </p:nvSpPr>
        <p:spPr>
          <a:xfrm>
            <a:off x="0" y="161925"/>
            <a:ext cx="129759" cy="828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/>
          <p:cNvSpPr txBox="1"/>
          <p:nvPr/>
        </p:nvSpPr>
        <p:spPr>
          <a:xfrm>
            <a:off x="129759" y="307828"/>
            <a:ext cx="887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0070C0"/>
                </a:solidFill>
              </a:rPr>
              <a:t>3. MEJORAS EN EL SEGUIMIENTO DEL PADRON NOMINAL</a:t>
            </a:r>
          </a:p>
        </p:txBody>
      </p:sp>
      <p:sp>
        <p:nvSpPr>
          <p:cNvPr id="10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00822" y="6492875"/>
            <a:ext cx="4114800" cy="365125"/>
          </a:xfrm>
        </p:spPr>
        <p:txBody>
          <a:bodyPr/>
          <a:lstStyle/>
          <a:p>
            <a:r>
              <a:rPr lang="es-PE" b="1" dirty="0">
                <a:solidFill>
                  <a:schemeClr val="bg1"/>
                </a:solidFill>
              </a:rPr>
              <a:t>PADRON NOMINAL  REGION JUNIN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0" y="6305788"/>
            <a:ext cx="37623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900" b="1" dirty="0"/>
              <a:t>Referencias</a:t>
            </a:r>
          </a:p>
          <a:p>
            <a:pPr lvl="0"/>
            <a:r>
              <a:rPr lang="es-PE" sz="900" dirty="0">
                <a:hlinkClick r:id="rId3"/>
              </a:rPr>
              <a:t>https://www.diresajunin.gob.pe/main.php/pagina/id/2019081917_indicadores_fed_adenda_julio_a_diciembre_2019</a:t>
            </a:r>
            <a:endParaRPr lang="es-PE" sz="9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179" y="264282"/>
            <a:ext cx="1499191" cy="514223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H="1" flipV="1">
            <a:off x="10696" y="6306469"/>
            <a:ext cx="3870741" cy="205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Imagen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790" y="831048"/>
            <a:ext cx="8763576" cy="4911095"/>
          </a:xfrm>
          <a:prstGeom prst="rect">
            <a:avLst/>
          </a:prstGeom>
        </p:spPr>
      </p:pic>
      <p:sp>
        <p:nvSpPr>
          <p:cNvPr id="55" name="Título 3"/>
          <p:cNvSpPr txBox="1">
            <a:spLocks/>
          </p:cNvSpPr>
          <p:nvPr/>
        </p:nvSpPr>
        <p:spPr>
          <a:xfrm>
            <a:off x="1672682" y="5811929"/>
            <a:ext cx="10122153" cy="477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000" b="1" dirty="0"/>
              <a:t>Se implementara un Reporte de Seguimiento de Actas de Homologación por IPRESS</a:t>
            </a:r>
          </a:p>
        </p:txBody>
      </p:sp>
    </p:spTree>
    <p:extLst>
      <p:ext uri="{BB962C8B-B14F-4D97-AF65-F5344CB8AC3E}">
        <p14:creationId xmlns:p14="http://schemas.microsoft.com/office/powerpoint/2010/main" val="2718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265AB93-50D9-4BBF-A958-46A9E9A7E611}"/>
              </a:ext>
            </a:extLst>
          </p:cNvPr>
          <p:cNvSpPr txBox="1"/>
          <p:nvPr/>
        </p:nvSpPr>
        <p:spPr>
          <a:xfrm>
            <a:off x="811369" y="128784"/>
            <a:ext cx="955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latin typeface="Arial Black" panose="020B0A04020102020204" pitchFamily="34" charset="0"/>
              </a:rPr>
              <a:t>AVANCES EN REGISTROS HISPROMSA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852D86-59CA-4FFB-A781-7FD7AB1BAD35}"/>
              </a:ext>
            </a:extLst>
          </p:cNvPr>
          <p:cNvSpPr txBox="1"/>
          <p:nvPr/>
        </p:nvSpPr>
        <p:spPr>
          <a:xfrm>
            <a:off x="579549" y="605308"/>
            <a:ext cx="11307650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1600" b="1" dirty="0"/>
              <a:t>Actividad desarrollada:</a:t>
            </a:r>
          </a:p>
          <a:p>
            <a:r>
              <a:rPr lang="es-PE" sz="1600" b="1" dirty="0"/>
              <a:t>Plan de Asistencia Técnica a Responsables de Promoción de la Salud de Red, Microred y Establecimientos de salud, en HIS PROMSA, Unidad </a:t>
            </a:r>
            <a:r>
              <a:rPr lang="es-PE" sz="1600" b="1" dirty="0">
                <a:solidFill>
                  <a:srgbClr val="FF0000"/>
                </a:solidFill>
              </a:rPr>
              <a:t>VIDA SANA</a:t>
            </a:r>
            <a:r>
              <a:rPr lang="es-PE" sz="1600" b="1" dirty="0"/>
              <a:t>, </a:t>
            </a:r>
            <a:r>
              <a:rPr lang="es-PE" sz="1600" b="1" dirty="0">
                <a:solidFill>
                  <a:srgbClr val="3333FF"/>
                </a:solidFill>
              </a:rPr>
              <a:t>PARTICIPACION COMUNITARIA </a:t>
            </a:r>
            <a:r>
              <a:rPr lang="es-PE" sz="1600" b="1" dirty="0"/>
              <a:t>Y </a:t>
            </a:r>
            <a:r>
              <a:rPr lang="es-PE" sz="1600" b="1" dirty="0">
                <a:solidFill>
                  <a:schemeClr val="accent2">
                    <a:lumMod val="75000"/>
                  </a:schemeClr>
                </a:solidFill>
              </a:rPr>
              <a:t>EDUCACION PARA LA SALUD</a:t>
            </a:r>
            <a:r>
              <a:rPr lang="es-PE" sz="1600" b="1" dirty="0"/>
              <a:t>, en el marco de Programas Presupuestales</a:t>
            </a: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A128413F-A405-4C71-9B91-F5F1A7F9100C}"/>
              </a:ext>
            </a:extLst>
          </p:cNvPr>
          <p:cNvGraphicFramePr>
            <a:graphicFrameLocks noGrp="1"/>
          </p:cNvGraphicFramePr>
          <p:nvPr/>
        </p:nvGraphicFramePr>
        <p:xfrm>
          <a:off x="412127" y="1719640"/>
          <a:ext cx="7418227" cy="501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725">
                  <a:extLst>
                    <a:ext uri="{9D8B030D-6E8A-4147-A177-3AD203B41FA5}">
                      <a16:colId xmlns:a16="http://schemas.microsoft.com/office/drawing/2014/main" val="3654581300"/>
                    </a:ext>
                  </a:extLst>
                </a:gridCol>
                <a:gridCol w="2256746">
                  <a:extLst>
                    <a:ext uri="{9D8B030D-6E8A-4147-A177-3AD203B41FA5}">
                      <a16:colId xmlns:a16="http://schemas.microsoft.com/office/drawing/2014/main" val="626136666"/>
                    </a:ext>
                  </a:extLst>
                </a:gridCol>
                <a:gridCol w="1045227">
                  <a:extLst>
                    <a:ext uri="{9D8B030D-6E8A-4147-A177-3AD203B41FA5}">
                      <a16:colId xmlns:a16="http://schemas.microsoft.com/office/drawing/2014/main" val="3845487106"/>
                    </a:ext>
                  </a:extLst>
                </a:gridCol>
                <a:gridCol w="1954529">
                  <a:extLst>
                    <a:ext uri="{9D8B030D-6E8A-4147-A177-3AD203B41FA5}">
                      <a16:colId xmlns:a16="http://schemas.microsoft.com/office/drawing/2014/main" val="2076676666"/>
                    </a:ext>
                  </a:extLst>
                </a:gridCol>
              </a:tblGrid>
              <a:tr h="70473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Fechas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Sede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err="1"/>
                        <a:t>Nº</a:t>
                      </a:r>
                      <a:r>
                        <a:rPr lang="es-PE" dirty="0"/>
                        <a:t> </a:t>
                      </a:r>
                    </a:p>
                    <a:p>
                      <a:pPr algn="ctr"/>
                      <a:r>
                        <a:rPr lang="es-PE" dirty="0"/>
                        <a:t>participantes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Condición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15258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25, 26 y 27 Nov.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Microred Puerto Ocopa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79777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23 ,24 Y 25 Setiembre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JUNIN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NO 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859895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18, 19 Y 20 Setiembre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TARMA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622862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11, 12 Y 13 Setiembre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SATIPO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52312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27, 28 Y 29 Agosto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PICHANAKI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548285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21, 22 Y 23 Agosto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JAUJA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252296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14, 15 Y 16 Agosto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VALLE MANTARO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928162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7, 8 Y 9 Agosto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CHANCHAMAYO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609865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31 Julio, 1 Y 2 Agosto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CHUPACA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169424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22, 23 Y 24 Julio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Red de Salud PANGOA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EJECUTADO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033406"/>
                  </a:ext>
                </a:extLst>
              </a:tr>
              <a:tr h="340482">
                <a:tc>
                  <a:txBody>
                    <a:bodyPr/>
                    <a:lstStyle/>
                    <a:p>
                      <a:pPr algn="ctr"/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743347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E040495-F3D3-42EC-A8B0-13CD094B6C73}"/>
              </a:ext>
            </a:extLst>
          </p:cNvPr>
          <p:cNvSpPr txBox="1"/>
          <p:nvPr/>
        </p:nvSpPr>
        <p:spPr>
          <a:xfrm>
            <a:off x="8075054" y="1719640"/>
            <a:ext cx="37048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u="sng" dirty="0">
                <a:solidFill>
                  <a:srgbClr val="FF0000"/>
                </a:solidFill>
              </a:rPr>
              <a:t>OBJETIVO</a:t>
            </a:r>
            <a:r>
              <a:rPr lang="es-PE" sz="1400" b="1" dirty="0"/>
              <a:t>: Estandarizar los procesos y procedimientos del Registro de Actividades de Promoción de la Salud en HIS, inmersas a las Unidades de Vida Sana, Participación Comunitaria y Educación para la Salud según Escenarios, promoviendo el bienestar de la persona, familia y comunidad.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E4844E-9830-46CC-9DE4-84FB1F4DDAA0}"/>
              </a:ext>
            </a:extLst>
          </p:cNvPr>
          <p:cNvSpPr txBox="1"/>
          <p:nvPr/>
        </p:nvSpPr>
        <p:spPr>
          <a:xfrm>
            <a:off x="8178085" y="3528811"/>
            <a:ext cx="36017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u="sng" dirty="0">
                <a:latin typeface="Arial Black" panose="020B0A04020102020204" pitchFamily="34" charset="0"/>
                <a:cs typeface="Arial" panose="020B0604020202020204" pitchFamily="34" charset="0"/>
              </a:rPr>
              <a:t>PROGRAMAS PRESUPUESTALES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Articulado Nutricional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 Materno Neonatal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latin typeface="Arial" panose="020B0604020202020204" pitchFamily="34" charset="0"/>
                <a:cs typeface="Arial" panose="020B0604020202020204" pitchFamily="34" charset="0"/>
              </a:rPr>
              <a:t>TB, VIH – SIDA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Transmisibles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Metaxénicas</a:t>
            </a:r>
            <a:r>
              <a:rPr lang="es-P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zoonosis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y Prevención de Cáncer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y Prevención Salud Mental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latin typeface="Arial" panose="020B0604020202020204" pitchFamily="34" charset="0"/>
                <a:cs typeface="Arial" panose="020B0604020202020204" pitchFamily="34" charset="0"/>
              </a:rPr>
              <a:t>Discapacidad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 la Salud y otros que no corresponden a programas presupuestales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352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7EE407-6FE2-4A74-ADFD-9ED6079D4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1" t="11487" r="26464" b="81743"/>
          <a:stretch/>
        </p:blipFill>
        <p:spPr>
          <a:xfrm>
            <a:off x="180303" y="90151"/>
            <a:ext cx="6035563" cy="4893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253769-A379-400F-9230-C6C4CAFBA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0118" r="26457" b="81444"/>
          <a:stretch/>
        </p:blipFill>
        <p:spPr>
          <a:xfrm>
            <a:off x="180303" y="3470855"/>
            <a:ext cx="6035563" cy="5795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789BA0-5E19-4994-9686-F8996B102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5" y="605306"/>
            <a:ext cx="6035563" cy="26946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E8178E-08C2-4F8A-BBF4-95390EA88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3" y="4040983"/>
            <a:ext cx="6059949" cy="261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A1E2AD-504D-45D3-95DB-DD0E2F59E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042" y="2132945"/>
            <a:ext cx="5636655" cy="7315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52B270-34B9-4924-B56D-F26D4D1B2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042" y="2864528"/>
            <a:ext cx="5636655" cy="32555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B9621BA-1335-4998-9CE5-3691127E8E60}"/>
              </a:ext>
            </a:extLst>
          </p:cNvPr>
          <p:cNvSpPr txBox="1"/>
          <p:nvPr/>
        </p:nvSpPr>
        <p:spPr>
          <a:xfrm>
            <a:off x="6928834" y="296215"/>
            <a:ext cx="350305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PE" sz="1400" dirty="0">
                <a:solidFill>
                  <a:schemeClr val="bg1"/>
                </a:solidFill>
              </a:rPr>
              <a:t>Situación encontrada al mes de julio 2019 en VISITAS DOMICILIARIAS a niños de 4 y 5 años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BD003C5-4810-47F7-BAD7-AC2147259ABE}"/>
              </a:ext>
            </a:extLst>
          </p:cNvPr>
          <p:cNvCxnSpPr>
            <a:cxnSpLocks/>
          </p:cNvCxnSpPr>
          <p:nvPr/>
        </p:nvCxnSpPr>
        <p:spPr>
          <a:xfrm flipH="1">
            <a:off x="6155933" y="819435"/>
            <a:ext cx="772901" cy="10506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1911EA-4F91-4B24-A025-2127B2580DF7}"/>
              </a:ext>
            </a:extLst>
          </p:cNvPr>
          <p:cNvSpPr txBox="1"/>
          <p:nvPr/>
        </p:nvSpPr>
        <p:spPr>
          <a:xfrm>
            <a:off x="6812924" y="6210448"/>
            <a:ext cx="361896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PE" sz="1400" dirty="0">
                <a:solidFill>
                  <a:schemeClr val="bg1"/>
                </a:solidFill>
              </a:rPr>
              <a:t>Situación actual al mes de noviembre 2019 en VISITAS DOMICILIARIAS a niños de 4 y 5 años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F3C7D37-0C44-406B-A6CD-637CD12D9A46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6096000" y="5834130"/>
            <a:ext cx="716924" cy="6379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4DE17E3-41E7-456C-ABC2-B78EF00A9D73}"/>
              </a:ext>
            </a:extLst>
          </p:cNvPr>
          <p:cNvSpPr txBox="1"/>
          <p:nvPr/>
        </p:nvSpPr>
        <p:spPr>
          <a:xfrm>
            <a:off x="8212429" y="1178838"/>
            <a:ext cx="3503053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PE" sz="1400" dirty="0">
                <a:solidFill>
                  <a:schemeClr val="bg1"/>
                </a:solidFill>
              </a:rPr>
              <a:t>Situación actual al mes de noviembre 2019 madres, padres o cuidadores que han recibido Sesión Demostrativa, familias con niños(as) de 6 a 8 meses de edad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40243E58-66FF-4D5B-A4B4-015ABE98710E}"/>
              </a:ext>
            </a:extLst>
          </p:cNvPr>
          <p:cNvCxnSpPr>
            <a:cxnSpLocks/>
          </p:cNvCxnSpPr>
          <p:nvPr/>
        </p:nvCxnSpPr>
        <p:spPr>
          <a:xfrm>
            <a:off x="11204620" y="2132945"/>
            <a:ext cx="0" cy="1167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021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48937" y="589912"/>
            <a:ext cx="979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SIHCE - EQHALI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1D82DCA-902A-4AA2-831E-6C2356CA5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380613"/>
              </p:ext>
            </p:extLst>
          </p:nvPr>
        </p:nvGraphicFramePr>
        <p:xfrm>
          <a:off x="657364" y="1318510"/>
          <a:ext cx="5875958" cy="1885203"/>
        </p:xfrm>
        <a:graphic>
          <a:graphicData uri="http://schemas.openxmlformats.org/drawingml/2006/table">
            <a:tbl>
              <a:tblPr/>
              <a:tblGrid>
                <a:gridCol w="2243218">
                  <a:extLst>
                    <a:ext uri="{9D8B030D-6E8A-4147-A177-3AD203B41FA5}">
                      <a16:colId xmlns:a16="http://schemas.microsoft.com/office/drawing/2014/main" val="4152206450"/>
                    </a:ext>
                  </a:extLst>
                </a:gridCol>
                <a:gridCol w="726548">
                  <a:extLst>
                    <a:ext uri="{9D8B030D-6E8A-4147-A177-3AD203B41FA5}">
                      <a16:colId xmlns:a16="http://schemas.microsoft.com/office/drawing/2014/main" val="3498943027"/>
                    </a:ext>
                  </a:extLst>
                </a:gridCol>
                <a:gridCol w="726548">
                  <a:extLst>
                    <a:ext uri="{9D8B030D-6E8A-4147-A177-3AD203B41FA5}">
                      <a16:colId xmlns:a16="http://schemas.microsoft.com/office/drawing/2014/main" val="2391763276"/>
                    </a:ext>
                  </a:extLst>
                </a:gridCol>
                <a:gridCol w="726548">
                  <a:extLst>
                    <a:ext uri="{9D8B030D-6E8A-4147-A177-3AD203B41FA5}">
                      <a16:colId xmlns:a16="http://schemas.microsoft.com/office/drawing/2014/main" val="795744734"/>
                    </a:ext>
                  </a:extLst>
                </a:gridCol>
                <a:gridCol w="726548">
                  <a:extLst>
                    <a:ext uri="{9D8B030D-6E8A-4147-A177-3AD203B41FA5}">
                      <a16:colId xmlns:a16="http://schemas.microsoft.com/office/drawing/2014/main" val="2756367559"/>
                    </a:ext>
                  </a:extLst>
                </a:gridCol>
                <a:gridCol w="726548">
                  <a:extLst>
                    <a:ext uri="{9D8B030D-6E8A-4147-A177-3AD203B41FA5}">
                      <a16:colId xmlns:a16="http://schemas.microsoft.com/office/drawing/2014/main" val="2432239174"/>
                    </a:ext>
                  </a:extLst>
                </a:gridCol>
              </a:tblGrid>
              <a:tr h="155492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I-4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33490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DIRESA JUNIN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87265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TARMA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436971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PICHANAKI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951260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CHANCHAMAYO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2221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JUNIN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93906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CHUPACA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86670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PANGOA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41246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JAUJA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71462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SATIPO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54304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SALUD VALLE DEL MANTARO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547484"/>
                  </a:ext>
                </a:extLst>
              </a:tr>
              <a:tr h="155492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Fuente: BD e-QHALI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529750"/>
                  </a:ext>
                </a:extLst>
              </a:tr>
            </a:tbl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3ABEF01-D551-41BE-952F-73B3CF9894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469567"/>
              </p:ext>
            </p:extLst>
          </p:nvPr>
        </p:nvGraphicFramePr>
        <p:xfrm>
          <a:off x="5424901" y="2994784"/>
          <a:ext cx="6767099" cy="3591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7615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CA5AA1CC-8AE2-47A9-8C16-4022584004B0}"/>
              </a:ext>
            </a:extLst>
          </p:cNvPr>
          <p:cNvSpPr txBox="1"/>
          <p:nvPr/>
        </p:nvSpPr>
        <p:spPr>
          <a:xfrm>
            <a:off x="1248937" y="589912"/>
            <a:ext cx="979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PERSPECTIVAS PARA EL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6DD03A-3F0D-47AF-BDC2-5F2BF2F908DF}"/>
              </a:ext>
            </a:extLst>
          </p:cNvPr>
          <p:cNvSpPr txBox="1"/>
          <p:nvPr/>
        </p:nvSpPr>
        <p:spPr>
          <a:xfrm>
            <a:off x="4475555" y="3100333"/>
            <a:ext cx="3500013" cy="20621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Uso del archivo plano 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Ampliar el analizador de datos para mas estrategias de salud y etapas de vida.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Estandarización del procesamiento y seguimiento nominal.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Mejora de registro HIS.</a:t>
            </a:r>
            <a:br>
              <a:rPr lang="es-ES" sz="1600" dirty="0"/>
            </a:br>
            <a:r>
              <a:rPr lang="es-ES" sz="1600" dirty="0"/>
              <a:t>Ampliar </a:t>
            </a:r>
            <a:r>
              <a:rPr lang="es-ES" sz="1600" dirty="0" err="1"/>
              <a:t>Eqhali</a:t>
            </a:r>
            <a:endParaRPr lang="es-ES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23FF43-5D4C-4CE7-8A4D-DBC6D793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794" y="4099047"/>
            <a:ext cx="3042653" cy="2369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355DAD-4C15-4DD4-8C66-1A2E0773E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89" y="4172488"/>
            <a:ext cx="3744547" cy="2222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6378D28-F835-4D19-ABB5-43E218F8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35" y="1273121"/>
            <a:ext cx="3175172" cy="25117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BEA9A8F-D878-4D09-959D-11F91BE7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8" y="1549079"/>
            <a:ext cx="3744547" cy="2032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2BE9B31-9C06-462A-8CBA-4AF5306BC431}"/>
              </a:ext>
            </a:extLst>
          </p:cNvPr>
          <p:cNvCxnSpPr>
            <a:stCxn id="5" idx="0"/>
            <a:endCxn id="7" idx="4"/>
          </p:cNvCxnSpPr>
          <p:nvPr/>
        </p:nvCxnSpPr>
        <p:spPr>
          <a:xfrm flipH="1" flipV="1">
            <a:off x="2831962" y="3581578"/>
            <a:ext cx="1" cy="590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14E0EAD-976E-4E77-9D78-A26DCF29581E}"/>
              </a:ext>
            </a:extLst>
          </p:cNvPr>
          <p:cNvCxnSpPr>
            <a:stCxn id="7" idx="6"/>
            <a:endCxn id="6" idx="2"/>
          </p:cNvCxnSpPr>
          <p:nvPr/>
        </p:nvCxnSpPr>
        <p:spPr>
          <a:xfrm flipV="1">
            <a:off x="4704235" y="2529004"/>
            <a:ext cx="3160300" cy="36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3237E6-667A-454F-BB0C-E2D011427963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9452121" y="3784887"/>
            <a:ext cx="0" cy="314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CB8D11C-B634-4BBC-9C1D-BCBB3D55F6A6}"/>
              </a:ext>
            </a:extLst>
          </p:cNvPr>
          <p:cNvCxnSpPr>
            <a:stCxn id="4" idx="2"/>
            <a:endCxn id="5" idx="6"/>
          </p:cNvCxnSpPr>
          <p:nvPr/>
        </p:nvCxnSpPr>
        <p:spPr>
          <a:xfrm flipH="1">
            <a:off x="4704236" y="5283850"/>
            <a:ext cx="32265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B584CEB-F096-4194-B249-4C4708723824}"/>
              </a:ext>
            </a:extLst>
          </p:cNvPr>
          <p:cNvSpPr/>
          <p:nvPr/>
        </p:nvSpPr>
        <p:spPr>
          <a:xfrm>
            <a:off x="3299791" y="483746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3259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CBFEA7C8-19E0-4570-85F5-567FA246F47B}"/>
              </a:ext>
            </a:extLst>
          </p:cNvPr>
          <p:cNvSpPr txBox="1"/>
          <p:nvPr/>
        </p:nvSpPr>
        <p:spPr>
          <a:xfrm>
            <a:off x="1248937" y="589912"/>
            <a:ext cx="979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DESCARGAS DE INFORMACION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E338D9-9C4A-487F-B65D-90E0C5556856}"/>
              </a:ext>
            </a:extLst>
          </p:cNvPr>
          <p:cNvSpPr txBox="1"/>
          <p:nvPr/>
        </p:nvSpPr>
        <p:spPr>
          <a:xfrm>
            <a:off x="1524000" y="1881809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Manuales HIS</a:t>
            </a:r>
            <a:endParaRPr lang="es-PE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A76F18-2E64-4140-902E-DEEED2B98732}"/>
              </a:ext>
            </a:extLst>
          </p:cNvPr>
          <p:cNvSpPr txBox="1"/>
          <p:nvPr/>
        </p:nvSpPr>
        <p:spPr>
          <a:xfrm>
            <a:off x="4909931" y="1881809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Sintaxis</a:t>
            </a:r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9BE5B9-8B21-4701-AF57-1BAF0DCD6F50}"/>
              </a:ext>
            </a:extLst>
          </p:cNvPr>
          <p:cNvSpPr txBox="1"/>
          <p:nvPr/>
        </p:nvSpPr>
        <p:spPr>
          <a:xfrm>
            <a:off x="8123584" y="1893333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Presentación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B78423-1B15-4F42-82F3-A1F4BC362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6671" r="7495" b="8237"/>
          <a:stretch/>
        </p:blipFill>
        <p:spPr>
          <a:xfrm>
            <a:off x="1101546" y="2385390"/>
            <a:ext cx="2661400" cy="262393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3B6762D-9F54-4DA7-876D-2B99FEB045C9}"/>
              </a:ext>
            </a:extLst>
          </p:cNvPr>
          <p:cNvSpPr/>
          <p:nvPr/>
        </p:nvSpPr>
        <p:spPr>
          <a:xfrm>
            <a:off x="1101546" y="5115110"/>
            <a:ext cx="27943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>
                <a:hlinkClick r:id="rId3"/>
              </a:rPr>
              <a:t>http://archivos.diresajunin.gob.pe/OITE/HIS2019/MANUALES/</a:t>
            </a:r>
            <a:endParaRPr lang="es-PE" sz="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711DF3-DD57-4D8D-82A2-17DF41D36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9184" r="9682" b="8780"/>
          <a:stretch/>
        </p:blipFill>
        <p:spPr>
          <a:xfrm>
            <a:off x="4767318" y="2525257"/>
            <a:ext cx="2338158" cy="234419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D1DAE2F-BCCF-4DE3-B2A2-EA2327879030}"/>
              </a:ext>
            </a:extLst>
          </p:cNvPr>
          <p:cNvSpPr/>
          <p:nvPr/>
        </p:nvSpPr>
        <p:spPr>
          <a:xfrm>
            <a:off x="4619136" y="5107839"/>
            <a:ext cx="2768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800" dirty="0">
                <a:hlinkClick r:id="rId5"/>
              </a:rPr>
              <a:t>http://archivos.diresajunin.gob.pe/OITE/HIS2019/SINTAXIS/</a:t>
            </a:r>
            <a:endParaRPr lang="es-PE" sz="800" dirty="0"/>
          </a:p>
        </p:txBody>
      </p:sp>
    </p:spTree>
    <p:extLst>
      <p:ext uri="{BB962C8B-B14F-4D97-AF65-F5344CB8AC3E}">
        <p14:creationId xmlns:p14="http://schemas.microsoft.com/office/powerpoint/2010/main" val="3585972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01428" y="3199563"/>
            <a:ext cx="62681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Gracias …</a:t>
            </a:r>
          </a:p>
        </p:txBody>
      </p:sp>
    </p:spTree>
    <p:extLst>
      <p:ext uri="{BB962C8B-B14F-4D97-AF65-F5344CB8AC3E}">
        <p14:creationId xmlns:p14="http://schemas.microsoft.com/office/powerpoint/2010/main" val="123037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FLUJO DE INFORMACION</a:t>
            </a:r>
          </a:p>
        </p:txBody>
      </p:sp>
      <p:sp>
        <p:nvSpPr>
          <p:cNvPr id="4" name="Diagrama de flujo: disco magnético 3">
            <a:extLst>
              <a:ext uri="{FF2B5EF4-FFF2-40B4-BE49-F238E27FC236}">
                <a16:creationId xmlns:a16="http://schemas.microsoft.com/office/drawing/2014/main" id="{3EAF8452-D601-4686-8B5F-96D33A083D21}"/>
              </a:ext>
            </a:extLst>
          </p:cNvPr>
          <p:cNvSpPr/>
          <p:nvPr/>
        </p:nvSpPr>
        <p:spPr>
          <a:xfrm>
            <a:off x="7226920" y="2628901"/>
            <a:ext cx="1114425" cy="1162050"/>
          </a:xfrm>
          <a:prstGeom prst="flowChartMagneticDis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DIRESA</a:t>
            </a:r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B7C684-655C-4C50-A1A2-27DE50BCA9AA}"/>
              </a:ext>
            </a:extLst>
          </p:cNvPr>
          <p:cNvSpPr txBox="1"/>
          <p:nvPr/>
        </p:nvSpPr>
        <p:spPr>
          <a:xfrm>
            <a:off x="6946825" y="1803516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Cierre de BD HIS</a:t>
            </a:r>
          </a:p>
          <a:p>
            <a:r>
              <a:rPr lang="es-MX" dirty="0"/>
              <a:t>10 de cada mes</a:t>
            </a:r>
            <a:endParaRPr lang="es-PE" dirty="0"/>
          </a:p>
        </p:txBody>
      </p:sp>
      <p:sp>
        <p:nvSpPr>
          <p:cNvPr id="6" name="Diagrama de flujo: disco magnético 5">
            <a:extLst>
              <a:ext uri="{FF2B5EF4-FFF2-40B4-BE49-F238E27FC236}">
                <a16:creationId xmlns:a16="http://schemas.microsoft.com/office/drawing/2014/main" id="{F94DEAB7-5541-453F-A5EE-8C3DFE13A908}"/>
              </a:ext>
            </a:extLst>
          </p:cNvPr>
          <p:cNvSpPr/>
          <p:nvPr/>
        </p:nvSpPr>
        <p:spPr>
          <a:xfrm>
            <a:off x="9777412" y="2395539"/>
            <a:ext cx="1114425" cy="1628774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MINSA</a:t>
            </a:r>
            <a:endParaRPr lang="es-PE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3AB1EA0-7EB7-482C-A27F-8589EFE3566F}"/>
              </a:ext>
            </a:extLst>
          </p:cNvPr>
          <p:cNvSpPr/>
          <p:nvPr/>
        </p:nvSpPr>
        <p:spPr>
          <a:xfrm>
            <a:off x="1524000" y="1630143"/>
            <a:ext cx="1390650" cy="87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Puntos de digitación</a:t>
            </a:r>
            <a:endParaRPr lang="es-PE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CFF7C0D-844F-4F76-9CC5-78D91D1B51FE}"/>
              </a:ext>
            </a:extLst>
          </p:cNvPr>
          <p:cNvSpPr/>
          <p:nvPr/>
        </p:nvSpPr>
        <p:spPr>
          <a:xfrm>
            <a:off x="1524000" y="2772460"/>
            <a:ext cx="1390650" cy="87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Puntos de digitación</a:t>
            </a:r>
            <a:endParaRPr lang="es-PE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98AA5E0-6402-453A-8CE2-97B5477841FD}"/>
              </a:ext>
            </a:extLst>
          </p:cNvPr>
          <p:cNvSpPr/>
          <p:nvPr/>
        </p:nvSpPr>
        <p:spPr>
          <a:xfrm>
            <a:off x="1552575" y="4011393"/>
            <a:ext cx="1390650" cy="87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Puntos de digitación</a:t>
            </a:r>
            <a:endParaRPr lang="es-PE" dirty="0"/>
          </a:p>
        </p:txBody>
      </p:sp>
      <p:sp>
        <p:nvSpPr>
          <p:cNvPr id="10" name="Diagrama de flujo: preparación 9">
            <a:extLst>
              <a:ext uri="{FF2B5EF4-FFF2-40B4-BE49-F238E27FC236}">
                <a16:creationId xmlns:a16="http://schemas.microsoft.com/office/drawing/2014/main" id="{751DD096-439F-4FE2-AAC8-64282E14CD8F}"/>
              </a:ext>
            </a:extLst>
          </p:cNvPr>
          <p:cNvSpPr/>
          <p:nvPr/>
        </p:nvSpPr>
        <p:spPr>
          <a:xfrm>
            <a:off x="4110038" y="2857498"/>
            <a:ext cx="1771650" cy="789893"/>
          </a:xfrm>
          <a:prstGeom prst="flowChartPreparat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Red de Salud</a:t>
            </a:r>
            <a:endParaRPr lang="es-PE" dirty="0"/>
          </a:p>
        </p:txBody>
      </p:sp>
      <p:sp>
        <p:nvSpPr>
          <p:cNvPr id="11" name="Diagrama de flujo: documento 10">
            <a:extLst>
              <a:ext uri="{FF2B5EF4-FFF2-40B4-BE49-F238E27FC236}">
                <a16:creationId xmlns:a16="http://schemas.microsoft.com/office/drawing/2014/main" id="{3A29C63A-0526-427F-8819-5EC75299C834}"/>
              </a:ext>
            </a:extLst>
          </p:cNvPr>
          <p:cNvSpPr/>
          <p:nvPr/>
        </p:nvSpPr>
        <p:spPr>
          <a:xfrm>
            <a:off x="7265019" y="4886325"/>
            <a:ext cx="1209675" cy="78105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Reportes</a:t>
            </a:r>
          </a:p>
          <a:p>
            <a:pPr algn="ctr"/>
            <a:r>
              <a:rPr lang="es-MX" dirty="0"/>
              <a:t>Tableros</a:t>
            </a:r>
            <a:endParaRPr lang="es-PE" dirty="0"/>
          </a:p>
        </p:txBody>
      </p:sp>
      <p:sp>
        <p:nvSpPr>
          <p:cNvPr id="12" name="Diagrama de flujo: multidocumento 11">
            <a:extLst>
              <a:ext uri="{FF2B5EF4-FFF2-40B4-BE49-F238E27FC236}">
                <a16:creationId xmlns:a16="http://schemas.microsoft.com/office/drawing/2014/main" id="{7BA3FF64-410D-4F69-9B0B-D1B495F34E63}"/>
              </a:ext>
            </a:extLst>
          </p:cNvPr>
          <p:cNvSpPr/>
          <p:nvPr/>
        </p:nvSpPr>
        <p:spPr>
          <a:xfrm>
            <a:off x="9872661" y="4886325"/>
            <a:ext cx="1114425" cy="98923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Tableros</a:t>
            </a:r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41B0FCD-FCC8-4846-923B-A81CF0E38B85}"/>
              </a:ext>
            </a:extLst>
          </p:cNvPr>
          <p:cNvSpPr txBox="1"/>
          <p:nvPr/>
        </p:nvSpPr>
        <p:spPr>
          <a:xfrm>
            <a:off x="1333501" y="5154395"/>
            <a:ext cx="1695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Digitación a diario</a:t>
            </a:r>
            <a:endParaRPr lang="es-PE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B1E13E3-4934-4438-A052-150AAA678B38}"/>
              </a:ext>
            </a:extLst>
          </p:cNvPr>
          <p:cNvSpPr txBox="1"/>
          <p:nvPr/>
        </p:nvSpPr>
        <p:spPr>
          <a:xfrm>
            <a:off x="4459488" y="3876972"/>
            <a:ext cx="204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Procesamiento</a:t>
            </a:r>
          </a:p>
          <a:p>
            <a:r>
              <a:rPr lang="es-MX" sz="1200" dirty="0"/>
              <a:t>Monitoreo de BD.</a:t>
            </a:r>
            <a:br>
              <a:rPr lang="es-MX" sz="1200" dirty="0"/>
            </a:br>
            <a:r>
              <a:rPr lang="es-MX" sz="1200" dirty="0"/>
              <a:t>Control de calidad.</a:t>
            </a:r>
            <a:endParaRPr lang="es-PE" sz="12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1E5B01-DE12-4ADD-A545-F18876B10A97}"/>
              </a:ext>
            </a:extLst>
          </p:cNvPr>
          <p:cNvSpPr txBox="1"/>
          <p:nvPr/>
        </p:nvSpPr>
        <p:spPr>
          <a:xfrm>
            <a:off x="6974681" y="3876972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Procesamiento, seguimiento de registros</a:t>
            </a:r>
            <a:endParaRPr lang="es-PE" sz="1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5A2D55-352E-42CA-A4DF-74778963F3A8}"/>
              </a:ext>
            </a:extLst>
          </p:cNvPr>
          <p:cNvSpPr txBox="1"/>
          <p:nvPr/>
        </p:nvSpPr>
        <p:spPr>
          <a:xfrm>
            <a:off x="4398168" y="2126682"/>
            <a:ext cx="105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Semanal</a:t>
            </a:r>
            <a:endParaRPr lang="es-PE" dirty="0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77553C2-274C-49E0-A487-733B70BCF64C}"/>
              </a:ext>
            </a:extLst>
          </p:cNvPr>
          <p:cNvCxnSpPr>
            <a:stCxn id="7" idx="3"/>
          </p:cNvCxnSpPr>
          <p:nvPr/>
        </p:nvCxnSpPr>
        <p:spPr>
          <a:xfrm>
            <a:off x="2914650" y="2067609"/>
            <a:ext cx="1257300" cy="951816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E1DF8F6-B759-4381-98CE-02877C8E1993}"/>
              </a:ext>
            </a:extLst>
          </p:cNvPr>
          <p:cNvCxnSpPr>
            <a:cxnSpLocks/>
          </p:cNvCxnSpPr>
          <p:nvPr/>
        </p:nvCxnSpPr>
        <p:spPr>
          <a:xfrm flipV="1">
            <a:off x="2967037" y="3501854"/>
            <a:ext cx="1290639" cy="90856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277CA604-5C62-4265-962F-DC34538DE3D4}"/>
              </a:ext>
            </a:extLst>
          </p:cNvPr>
          <p:cNvCxnSpPr>
            <a:cxnSpLocks/>
          </p:cNvCxnSpPr>
          <p:nvPr/>
        </p:nvCxnSpPr>
        <p:spPr>
          <a:xfrm>
            <a:off x="2928938" y="3241627"/>
            <a:ext cx="1077516" cy="25525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E0B6271-B0BF-4272-B8FC-D1D4F0E41FC1}"/>
              </a:ext>
            </a:extLst>
          </p:cNvPr>
          <p:cNvCxnSpPr>
            <a:cxnSpLocks/>
          </p:cNvCxnSpPr>
          <p:nvPr/>
        </p:nvCxnSpPr>
        <p:spPr>
          <a:xfrm>
            <a:off x="5999560" y="3275819"/>
            <a:ext cx="1077516" cy="25525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06418729-43F2-4297-8B4F-B0FC39D2567C}"/>
              </a:ext>
            </a:extLst>
          </p:cNvPr>
          <p:cNvSpPr/>
          <p:nvPr/>
        </p:nvSpPr>
        <p:spPr>
          <a:xfrm>
            <a:off x="8797651" y="3163330"/>
            <a:ext cx="597099" cy="461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4EC48A4B-92B7-4FA1-9F35-BC986C120003}"/>
              </a:ext>
            </a:extLst>
          </p:cNvPr>
          <p:cNvSpPr/>
          <p:nvPr/>
        </p:nvSpPr>
        <p:spPr>
          <a:xfrm rot="5400000">
            <a:off x="7636460" y="4427220"/>
            <a:ext cx="405201" cy="4000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31CB966A-305B-447C-8D88-78978D0EBDE0}"/>
              </a:ext>
            </a:extLst>
          </p:cNvPr>
          <p:cNvSpPr/>
          <p:nvPr/>
        </p:nvSpPr>
        <p:spPr>
          <a:xfrm rot="5400000">
            <a:off x="10227274" y="4412979"/>
            <a:ext cx="405201" cy="4000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4892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26591" y="548680"/>
            <a:ext cx="8961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RESPONSABILIDADES:</a:t>
            </a:r>
            <a:endParaRPr lang="es-MX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Almacenamiento interno"/>
          <p:cNvSpPr/>
          <p:nvPr/>
        </p:nvSpPr>
        <p:spPr>
          <a:xfrm>
            <a:off x="2728187" y="1885474"/>
            <a:ext cx="1872208" cy="1008112"/>
          </a:xfrm>
          <a:prstGeom prst="flowChartInternal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2"/>
                </a:solidFill>
              </a:rPr>
              <a:t>REGISTRO Y CODIFICACION HIS</a:t>
            </a:r>
          </a:p>
        </p:txBody>
      </p:sp>
      <p:sp>
        <p:nvSpPr>
          <p:cNvPr id="6" name="5 Tarjeta"/>
          <p:cNvSpPr/>
          <p:nvPr/>
        </p:nvSpPr>
        <p:spPr>
          <a:xfrm>
            <a:off x="3684056" y="3354831"/>
            <a:ext cx="1800200" cy="1008112"/>
          </a:xfrm>
          <a:prstGeom prst="flowChartPunchedCar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2"/>
                </a:solidFill>
              </a:rPr>
              <a:t>CONTROL DE CALIDAD MANUAL</a:t>
            </a:r>
          </a:p>
        </p:txBody>
      </p:sp>
      <p:sp>
        <p:nvSpPr>
          <p:cNvPr id="8" name="7 Multidocumento"/>
          <p:cNvSpPr/>
          <p:nvPr/>
        </p:nvSpPr>
        <p:spPr>
          <a:xfrm>
            <a:off x="8616280" y="1733314"/>
            <a:ext cx="1440160" cy="936104"/>
          </a:xfrm>
          <a:prstGeom prst="flowChartMulti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2"/>
                </a:solidFill>
              </a:rPr>
              <a:t>REPORTES</a:t>
            </a:r>
          </a:p>
        </p:txBody>
      </p:sp>
      <p:sp>
        <p:nvSpPr>
          <p:cNvPr id="14" name="13 Flecha curvada hacia la derecha"/>
          <p:cNvSpPr/>
          <p:nvPr/>
        </p:nvSpPr>
        <p:spPr>
          <a:xfrm rot="19197556">
            <a:off x="4645457" y="4361538"/>
            <a:ext cx="574674" cy="158914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1" name="10 Flecha curvada hacia arriba"/>
          <p:cNvSpPr/>
          <p:nvPr/>
        </p:nvSpPr>
        <p:spPr>
          <a:xfrm rot="19829342">
            <a:off x="7793685" y="5178291"/>
            <a:ext cx="1702551" cy="5040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7" name="16 Flecha curvada hacia arriba"/>
          <p:cNvSpPr/>
          <p:nvPr/>
        </p:nvSpPr>
        <p:spPr>
          <a:xfrm rot="17316554">
            <a:off x="9499060" y="2825897"/>
            <a:ext cx="1409917" cy="55651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90487" y="2078655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Personal de Salud</a:t>
            </a:r>
          </a:p>
          <a:p>
            <a:pPr algn="ctr"/>
            <a:r>
              <a:rPr lang="es-MX" dirty="0">
                <a:solidFill>
                  <a:srgbClr val="C00000"/>
                </a:solidFill>
              </a:rPr>
              <a:t>Profesionales de la Salud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312408" y="35792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Coordinador(a)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5930353" y="5770979"/>
            <a:ext cx="134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Procesador</a:t>
            </a:r>
          </a:p>
          <a:p>
            <a:r>
              <a:rPr lang="es-MX" dirty="0">
                <a:solidFill>
                  <a:srgbClr val="C00000"/>
                </a:solidFill>
              </a:rPr>
              <a:t>Estadístico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0056440" y="4151824"/>
            <a:ext cx="1434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Personal de Estadística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464152" y="2708920"/>
            <a:ext cx="2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Personal de Estadística</a:t>
            </a:r>
          </a:p>
        </p:txBody>
      </p:sp>
      <p:pic>
        <p:nvPicPr>
          <p:cNvPr id="6148" name="Picture 4" descr="Resultado de imagen para enfermera caricatu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t="11897" r="6365" b="8634"/>
          <a:stretch/>
        </p:blipFill>
        <p:spPr bwMode="auto">
          <a:xfrm>
            <a:off x="4789890" y="1434451"/>
            <a:ext cx="730046" cy="11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enfermera caricatur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r="3907" b="9351"/>
          <a:stretch/>
        </p:blipFill>
        <p:spPr bwMode="auto">
          <a:xfrm>
            <a:off x="5742093" y="3157169"/>
            <a:ext cx="543497" cy="11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digitador caric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92" y="4631338"/>
            <a:ext cx="958383" cy="84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050878" y="4840025"/>
            <a:ext cx="274086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dirty="0"/>
              <a:t>Cierre de información:</a:t>
            </a:r>
            <a:br>
              <a:rPr lang="es-PE" dirty="0"/>
            </a:br>
            <a:r>
              <a:rPr lang="es-PE" dirty="0"/>
              <a:t>10 de cada mes</a:t>
            </a:r>
          </a:p>
        </p:txBody>
      </p:sp>
      <p:sp>
        <p:nvSpPr>
          <p:cNvPr id="13" name="Diagrama de flujo: documento 12">
            <a:extLst>
              <a:ext uri="{FF2B5EF4-FFF2-40B4-BE49-F238E27FC236}">
                <a16:creationId xmlns:a16="http://schemas.microsoft.com/office/drawing/2014/main" id="{8EE3A263-CE92-407B-8B13-DB42F6D95780}"/>
              </a:ext>
            </a:extLst>
          </p:cNvPr>
          <p:cNvSpPr/>
          <p:nvPr/>
        </p:nvSpPr>
        <p:spPr>
          <a:xfrm>
            <a:off x="5868805" y="4746083"/>
            <a:ext cx="1345488" cy="848231"/>
          </a:xfrm>
          <a:prstGeom prst="flowChart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/>
              <a:t>DIGITACION/</a:t>
            </a:r>
            <a:br>
              <a:rPr lang="es-MX" sz="1100" dirty="0"/>
            </a:br>
            <a:r>
              <a:rPr lang="es-MX" sz="1100" dirty="0"/>
              <a:t>PROCESAMIENTO</a:t>
            </a:r>
            <a:endParaRPr lang="es-PE" sz="1100" dirty="0"/>
          </a:p>
        </p:txBody>
      </p:sp>
      <p:sp>
        <p:nvSpPr>
          <p:cNvPr id="15" name="Diagrama de flujo: disco magnético 14">
            <a:extLst>
              <a:ext uri="{FF2B5EF4-FFF2-40B4-BE49-F238E27FC236}">
                <a16:creationId xmlns:a16="http://schemas.microsoft.com/office/drawing/2014/main" id="{FB5B5EB9-0B6C-4A6A-8E8A-FD22A2F8CC7A}"/>
              </a:ext>
            </a:extLst>
          </p:cNvPr>
          <p:cNvSpPr/>
          <p:nvPr/>
        </p:nvSpPr>
        <p:spPr>
          <a:xfrm>
            <a:off x="9038744" y="3858887"/>
            <a:ext cx="1178119" cy="97949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Control de Calidad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6448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21628" y="2116994"/>
            <a:ext cx="6018678" cy="358262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PE" sz="2000" dirty="0"/>
              <a:t> El procesamiento de información debe ser de forma diaria.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PE" sz="20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PE" sz="2000" dirty="0"/>
              <a:t> </a:t>
            </a:r>
            <a:r>
              <a:rPr lang="es-PE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y mejorar el registro del DNI en caso de no contar con el dato se puede registrar el CUI del CNV</a:t>
            </a:r>
            <a:endParaRPr lang="es-PE" sz="2000" dirty="0"/>
          </a:p>
          <a:p>
            <a:pPr algn="just">
              <a:buFont typeface="Wingdings" panose="05000000000000000000" pitchFamily="2" charset="2"/>
              <a:buChar char="ü"/>
            </a:pPr>
            <a:endParaRPr lang="es-PE" sz="20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PE" sz="2000" dirty="0"/>
              <a:t>Realizar la conciliación de la información.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PE" sz="2000" dirty="0"/>
              <a:t>Migración del numero de HC - DNI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655" y="3172899"/>
            <a:ext cx="3226159" cy="1470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Rectángulo redondeado 12"/>
          <p:cNvSpPr/>
          <p:nvPr/>
        </p:nvSpPr>
        <p:spPr>
          <a:xfrm>
            <a:off x="807961" y="2047202"/>
            <a:ext cx="6217307" cy="850900"/>
          </a:xfrm>
          <a:prstGeom prst="roundRect">
            <a:avLst/>
          </a:prstGeom>
          <a:noFill/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Flecha abajo 13"/>
          <p:cNvSpPr/>
          <p:nvPr/>
        </p:nvSpPr>
        <p:spPr>
          <a:xfrm rot="16200000">
            <a:off x="9942928" y="1889857"/>
            <a:ext cx="355600" cy="3787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r="11248"/>
          <a:stretch/>
        </p:blipFill>
        <p:spPr>
          <a:xfrm>
            <a:off x="9048447" y="4844348"/>
            <a:ext cx="2620633" cy="1543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9" name="Flecha doblada 18"/>
          <p:cNvSpPr/>
          <p:nvPr/>
        </p:nvSpPr>
        <p:spPr>
          <a:xfrm rot="10800000" flipH="1">
            <a:off x="8190792" y="5225685"/>
            <a:ext cx="703749" cy="584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17" name="Imagen 1">
            <a:extLst>
              <a:ext uri="{FF2B5EF4-FFF2-40B4-BE49-F238E27FC236}">
                <a16:creationId xmlns:a16="http://schemas.microsoft.com/office/drawing/2014/main" id="{C6985320-7010-4662-A4FE-F0F4227DF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631" y="1391183"/>
            <a:ext cx="1049631" cy="131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upo 8">
            <a:extLst>
              <a:ext uri="{FF2B5EF4-FFF2-40B4-BE49-F238E27FC236}">
                <a16:creationId xmlns:a16="http://schemas.microsoft.com/office/drawing/2014/main" id="{22B34E6A-8F56-4A87-9273-9AF1ED5266B4}"/>
              </a:ext>
            </a:extLst>
          </p:cNvPr>
          <p:cNvGrpSpPr/>
          <p:nvPr/>
        </p:nvGrpSpPr>
        <p:grpSpPr>
          <a:xfrm>
            <a:off x="10603153" y="1700622"/>
            <a:ext cx="1359570" cy="1312038"/>
            <a:chOff x="1657435" y="1806074"/>
            <a:chExt cx="3672564" cy="3342162"/>
          </a:xfrm>
        </p:grpSpPr>
        <p:pic>
          <p:nvPicPr>
            <p:cNvPr id="20" name="Imagen 4">
              <a:extLst>
                <a:ext uri="{FF2B5EF4-FFF2-40B4-BE49-F238E27FC236}">
                  <a16:creationId xmlns:a16="http://schemas.microsoft.com/office/drawing/2014/main" id="{15CBA764-3A75-447B-BCEF-AE180B838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6761"/>
            <a:stretch/>
          </p:blipFill>
          <p:spPr>
            <a:xfrm>
              <a:off x="1657435" y="1806074"/>
              <a:ext cx="3672564" cy="3342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Imagen 10">
              <a:extLst>
                <a:ext uri="{FF2B5EF4-FFF2-40B4-BE49-F238E27FC236}">
                  <a16:creationId xmlns:a16="http://schemas.microsoft.com/office/drawing/2014/main" id="{2ADE9234-67EF-497B-86A4-B0BBD1DA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3552" y="2565344"/>
              <a:ext cx="1031954" cy="773966"/>
            </a:xfrm>
            <a:prstGeom prst="rect">
              <a:avLst/>
            </a:prstGeom>
            <a:scene3d>
              <a:camera prst="orthographicFront">
                <a:rot lat="0" lon="3000000" rev="0"/>
              </a:camera>
              <a:lightRig rig="threePt" dir="t"/>
            </a:scene3d>
          </p:spPr>
        </p:pic>
      </p:grpSp>
      <p:sp>
        <p:nvSpPr>
          <p:cNvPr id="22" name="Flecha doblada 18">
            <a:extLst>
              <a:ext uri="{FF2B5EF4-FFF2-40B4-BE49-F238E27FC236}">
                <a16:creationId xmlns:a16="http://schemas.microsoft.com/office/drawing/2014/main" id="{846EE2ED-9BFA-49DC-AA79-ED2B06B110DD}"/>
              </a:ext>
            </a:extLst>
          </p:cNvPr>
          <p:cNvSpPr/>
          <p:nvPr/>
        </p:nvSpPr>
        <p:spPr>
          <a:xfrm rot="10800000">
            <a:off x="10837769" y="3464240"/>
            <a:ext cx="703749" cy="584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PROCESAMIENTO EN LOS PUNTOS DE DIGITACION</a:t>
            </a:r>
          </a:p>
        </p:txBody>
      </p:sp>
    </p:spTree>
    <p:extLst>
      <p:ext uri="{BB962C8B-B14F-4D97-AF65-F5344CB8AC3E}">
        <p14:creationId xmlns:p14="http://schemas.microsoft.com/office/powerpoint/2010/main" val="152368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2002732"/>
              </p:ext>
            </p:extLst>
          </p:nvPr>
        </p:nvGraphicFramePr>
        <p:xfrm>
          <a:off x="787400" y="2882901"/>
          <a:ext cx="11239500" cy="455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202223" y="4126496"/>
            <a:ext cx="238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desagregación: </a:t>
            </a:r>
          </a:p>
          <a:p>
            <a:pPr algn="r"/>
            <a:r>
              <a:rPr lang="es-PE" b="1" dirty="0"/>
              <a:t>Distrital, Regional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603622" y="3571768"/>
            <a:ext cx="238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desagregación: </a:t>
            </a:r>
          </a:p>
          <a:p>
            <a:pPr algn="r"/>
            <a:r>
              <a:rPr lang="es-PE" b="1" dirty="0"/>
              <a:t>Distrital, Regional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96069" y="2726271"/>
            <a:ext cx="246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</a:t>
            </a:r>
          </a:p>
          <a:p>
            <a:pPr algn="r"/>
            <a:r>
              <a:rPr lang="es-PE" dirty="0"/>
              <a:t>desagregación: </a:t>
            </a:r>
          </a:p>
          <a:p>
            <a:pPr algn="r"/>
            <a:r>
              <a:rPr lang="es-PE" b="1" dirty="0"/>
              <a:t>Establecimiento</a:t>
            </a:r>
            <a:r>
              <a:rPr lang="es-PE" dirty="0"/>
              <a:t>, </a:t>
            </a:r>
            <a:r>
              <a:rPr lang="es-PE" b="1" dirty="0"/>
              <a:t>Distrital, Regional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463" y="1113132"/>
            <a:ext cx="2249486" cy="125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lecha arriba 10"/>
          <p:cNvSpPr/>
          <p:nvPr/>
        </p:nvSpPr>
        <p:spPr>
          <a:xfrm>
            <a:off x="10521156" y="5883031"/>
            <a:ext cx="546100" cy="444500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7487138" y="2071398"/>
            <a:ext cx="20134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</a:t>
            </a:r>
          </a:p>
          <a:p>
            <a:pPr algn="r"/>
            <a:r>
              <a:rPr lang="es-PE" dirty="0"/>
              <a:t>desagregación: </a:t>
            </a:r>
          </a:p>
          <a:p>
            <a:pPr algn="r"/>
            <a:r>
              <a:rPr lang="es-PE" b="1" dirty="0"/>
              <a:t>Establecimiento</a:t>
            </a:r>
            <a:r>
              <a:rPr lang="es-PE" dirty="0"/>
              <a:t>, </a:t>
            </a:r>
            <a:r>
              <a:rPr lang="es-PE" b="1" dirty="0"/>
              <a:t>Nominal</a:t>
            </a:r>
            <a:r>
              <a:rPr lang="es-PE" dirty="0"/>
              <a:t>, </a:t>
            </a:r>
            <a:r>
              <a:rPr lang="es-PE" b="1" dirty="0"/>
              <a:t>Distrital, Regional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EVOLUCION DE LOS SISTEMAS </a:t>
            </a:r>
          </a:p>
        </p:txBody>
      </p:sp>
    </p:spTree>
    <p:extLst>
      <p:ext uri="{BB962C8B-B14F-4D97-AF65-F5344CB8AC3E}">
        <p14:creationId xmlns:p14="http://schemas.microsoft.com/office/powerpoint/2010/main" val="409835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ángulo 129"/>
          <p:cNvSpPr/>
          <p:nvPr/>
        </p:nvSpPr>
        <p:spPr>
          <a:xfrm>
            <a:off x="2549384" y="2029638"/>
            <a:ext cx="7401169" cy="42440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Cilindro 15"/>
          <p:cNvSpPr/>
          <p:nvPr/>
        </p:nvSpPr>
        <p:spPr>
          <a:xfrm>
            <a:off x="5942837" y="3034218"/>
            <a:ext cx="1543420" cy="2062523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 b="1" dirty="0"/>
          </a:p>
          <a:p>
            <a:pPr algn="ctr"/>
            <a:endParaRPr lang="es-PE" sz="1200" b="1" dirty="0"/>
          </a:p>
          <a:p>
            <a:pPr algn="ctr"/>
            <a:endParaRPr lang="es-PE" sz="1200" b="1" dirty="0"/>
          </a:p>
          <a:p>
            <a:pPr algn="ctr"/>
            <a:endParaRPr lang="es-PE" sz="1200" b="1" dirty="0"/>
          </a:p>
          <a:p>
            <a:pPr algn="ctr"/>
            <a:endParaRPr lang="es-PE" sz="1200" b="1" dirty="0"/>
          </a:p>
          <a:p>
            <a:pPr algn="ctr"/>
            <a:r>
              <a:rPr lang="es-PE" sz="1400" dirty="0">
                <a:latin typeface="Arial Black" panose="020B0A04020102020204" pitchFamily="34" charset="0"/>
              </a:rPr>
              <a:t>HISMINSA</a:t>
            </a: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1000" dirty="0">
              <a:latin typeface="Arial Black" panose="020B0A04020102020204" pitchFamily="34" charset="0"/>
            </a:endParaRPr>
          </a:p>
          <a:p>
            <a:pPr algn="ctr"/>
            <a:endParaRPr lang="es-PE" sz="9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6086" t="27131" r="17179" b="25462"/>
          <a:stretch/>
        </p:blipFill>
        <p:spPr>
          <a:xfrm>
            <a:off x="2679131" y="2498444"/>
            <a:ext cx="1070711" cy="76061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16086" t="27131" r="17179" b="25462"/>
          <a:stretch/>
        </p:blipFill>
        <p:spPr>
          <a:xfrm>
            <a:off x="2679130" y="3444507"/>
            <a:ext cx="1070711" cy="76061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l="16086" t="27131" r="17179" b="25462"/>
          <a:stretch/>
        </p:blipFill>
        <p:spPr>
          <a:xfrm>
            <a:off x="2691791" y="4419496"/>
            <a:ext cx="1070711" cy="76061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/>
          <a:srcRect l="16086" t="27131" r="17179" b="25462"/>
          <a:stretch/>
        </p:blipFill>
        <p:spPr>
          <a:xfrm>
            <a:off x="2691791" y="5409995"/>
            <a:ext cx="1070711" cy="760615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3723353" y="2860801"/>
            <a:ext cx="109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3749841" y="4788488"/>
            <a:ext cx="105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SUSALUD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730116" y="3812999"/>
            <a:ext cx="107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RENIEC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3680485" y="5524279"/>
            <a:ext cx="112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EQHALI</a:t>
            </a:r>
          </a:p>
          <a:p>
            <a:r>
              <a:rPr lang="es-P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CNV</a:t>
            </a:r>
          </a:p>
        </p:txBody>
      </p:sp>
      <p:cxnSp>
        <p:nvCxnSpPr>
          <p:cNvPr id="33" name="Conector recto de flecha 32"/>
          <p:cNvCxnSpPr>
            <a:stCxn id="26" idx="3"/>
          </p:cNvCxnSpPr>
          <p:nvPr/>
        </p:nvCxnSpPr>
        <p:spPr>
          <a:xfrm>
            <a:off x="4817989" y="3045467"/>
            <a:ext cx="1124848" cy="56752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stCxn id="28" idx="3"/>
          </p:cNvCxnSpPr>
          <p:nvPr/>
        </p:nvCxnSpPr>
        <p:spPr>
          <a:xfrm>
            <a:off x="4805248" y="3997665"/>
            <a:ext cx="1137589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Multidocumento 41"/>
          <p:cNvSpPr/>
          <p:nvPr/>
        </p:nvSpPr>
        <p:spPr>
          <a:xfrm>
            <a:off x="8538347" y="3750611"/>
            <a:ext cx="815862" cy="537192"/>
          </a:xfrm>
          <a:prstGeom prst="flowChartMultidocumen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46" name="Conector recto de flecha 45"/>
          <p:cNvCxnSpPr/>
          <p:nvPr/>
        </p:nvCxnSpPr>
        <p:spPr>
          <a:xfrm flipV="1">
            <a:off x="4805248" y="4884235"/>
            <a:ext cx="1137589" cy="84981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Conector angular 71"/>
          <p:cNvCxnSpPr>
            <a:stCxn id="16" idx="4"/>
          </p:cNvCxnSpPr>
          <p:nvPr/>
        </p:nvCxnSpPr>
        <p:spPr>
          <a:xfrm>
            <a:off x="7486257" y="4065480"/>
            <a:ext cx="1458992" cy="551203"/>
          </a:xfrm>
          <a:prstGeom prst="bentConnector3">
            <a:avLst>
              <a:gd name="adj1" fmla="val 100353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Título 1"/>
          <p:cNvSpPr txBox="1">
            <a:spLocks/>
          </p:cNvSpPr>
          <p:nvPr/>
        </p:nvSpPr>
        <p:spPr>
          <a:xfrm>
            <a:off x="2549385" y="1463710"/>
            <a:ext cx="2696308" cy="53944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</a:t>
            </a:r>
          </a:p>
        </p:txBody>
      </p:sp>
      <p:sp>
        <p:nvSpPr>
          <p:cNvPr id="133" name="Título 1"/>
          <p:cNvSpPr txBox="1">
            <a:spLocks/>
          </p:cNvSpPr>
          <p:nvPr/>
        </p:nvSpPr>
        <p:spPr>
          <a:xfrm>
            <a:off x="5245692" y="1463675"/>
            <a:ext cx="2696309" cy="540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 DE INFORMACION</a:t>
            </a:r>
          </a:p>
        </p:txBody>
      </p:sp>
      <p:sp>
        <p:nvSpPr>
          <p:cNvPr id="134" name="Título 1"/>
          <p:cNvSpPr txBox="1">
            <a:spLocks/>
          </p:cNvSpPr>
          <p:nvPr/>
        </p:nvSpPr>
        <p:spPr>
          <a:xfrm>
            <a:off x="7942002" y="1466931"/>
            <a:ext cx="2008552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INDICADORES/REPORTES</a:t>
            </a:r>
          </a:p>
        </p:txBody>
      </p:sp>
      <p:cxnSp>
        <p:nvCxnSpPr>
          <p:cNvPr id="139" name="Conector recto 138"/>
          <p:cNvCxnSpPr/>
          <p:nvPr/>
        </p:nvCxnSpPr>
        <p:spPr>
          <a:xfrm>
            <a:off x="5245692" y="2029638"/>
            <a:ext cx="0" cy="4244087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ector recto 139"/>
          <p:cNvCxnSpPr/>
          <p:nvPr/>
        </p:nvCxnSpPr>
        <p:spPr>
          <a:xfrm>
            <a:off x="7930277" y="2029638"/>
            <a:ext cx="0" cy="4244087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de flecha 45"/>
          <p:cNvCxnSpPr/>
          <p:nvPr/>
        </p:nvCxnSpPr>
        <p:spPr>
          <a:xfrm flipV="1">
            <a:off x="4777843" y="4341081"/>
            <a:ext cx="1164994" cy="67583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35258" y="3525898"/>
            <a:ext cx="1906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CONFIABILIDAD:</a:t>
            </a:r>
          </a:p>
          <a:p>
            <a:pPr algn="ctr"/>
            <a:r>
              <a:rPr lang="es-ES" sz="2400" b="1" dirty="0"/>
              <a:t>80%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0125307" y="2797336"/>
            <a:ext cx="1839952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Oportunidad:</a:t>
            </a:r>
          </a:p>
          <a:p>
            <a:r>
              <a:rPr lang="es-ES" dirty="0"/>
              <a:t>A diario (en línea)</a:t>
            </a:r>
            <a:br>
              <a:rPr lang="es-ES" dirty="0"/>
            </a:br>
            <a:r>
              <a:rPr lang="es-ES" b="1" dirty="0"/>
              <a:t>Cobertura:</a:t>
            </a:r>
          </a:p>
          <a:p>
            <a:r>
              <a:rPr lang="es-ES" dirty="0"/>
              <a:t>IPRESS registran en línea.</a:t>
            </a:r>
          </a:p>
          <a:p>
            <a:r>
              <a:rPr lang="es-ES" b="1" dirty="0"/>
              <a:t>Calidad:</a:t>
            </a:r>
          </a:p>
          <a:p>
            <a:r>
              <a:rPr lang="es-ES" dirty="0"/>
              <a:t>Revisión mensual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1248937" y="589912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INTERFACE/MIGRACION DE LOS SISTEMAS</a:t>
            </a:r>
          </a:p>
        </p:txBody>
      </p:sp>
    </p:spTree>
    <p:extLst>
      <p:ext uri="{BB962C8B-B14F-4D97-AF65-F5344CB8AC3E}">
        <p14:creationId xmlns:p14="http://schemas.microsoft.com/office/powerpoint/2010/main" val="347211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7641196" y="1974820"/>
            <a:ext cx="3016738" cy="12426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21301" y="542130"/>
            <a:ext cx="9582285" cy="523220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es-PE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FLUJO Y PROCESAMIENTO</a:t>
            </a:r>
          </a:p>
        </p:txBody>
      </p:sp>
      <p:sp>
        <p:nvSpPr>
          <p:cNvPr id="4" name="Nube 3"/>
          <p:cNvSpPr/>
          <p:nvPr/>
        </p:nvSpPr>
        <p:spPr>
          <a:xfrm>
            <a:off x="1321302" y="2004710"/>
            <a:ext cx="1989539" cy="10785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HISMINSA</a:t>
            </a:r>
          </a:p>
          <a:p>
            <a:pPr algn="ctr"/>
            <a:r>
              <a:rPr lang="es-PE" dirty="0"/>
              <a:t>online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926" y="1700911"/>
            <a:ext cx="1805354" cy="156564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451903" y="3032800"/>
            <a:ext cx="2013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Drive y web DIRESA</a:t>
            </a:r>
          </a:p>
        </p:txBody>
      </p:sp>
      <p:sp>
        <p:nvSpPr>
          <p:cNvPr id="11" name="Flecha abajo 10"/>
          <p:cNvSpPr/>
          <p:nvPr/>
        </p:nvSpPr>
        <p:spPr>
          <a:xfrm>
            <a:off x="2123568" y="3266551"/>
            <a:ext cx="375138" cy="27038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lecha abajo 12"/>
          <p:cNvSpPr/>
          <p:nvPr/>
        </p:nvSpPr>
        <p:spPr>
          <a:xfrm>
            <a:off x="5494881" y="3387200"/>
            <a:ext cx="375138" cy="27038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945718766"/>
              </p:ext>
            </p:extLst>
          </p:nvPr>
        </p:nvGraphicFramePr>
        <p:xfrm>
          <a:off x="1187938" y="3536940"/>
          <a:ext cx="6252308" cy="304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Nube 8"/>
          <p:cNvSpPr/>
          <p:nvPr/>
        </p:nvSpPr>
        <p:spPr>
          <a:xfrm>
            <a:off x="7736697" y="2168380"/>
            <a:ext cx="1263233" cy="7492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/>
              <a:t>HISMINSA</a:t>
            </a:r>
          </a:p>
          <a:p>
            <a:pPr algn="ctr"/>
            <a:r>
              <a:rPr lang="es-PE" sz="1200" dirty="0"/>
              <a:t>online</a:t>
            </a:r>
          </a:p>
        </p:txBody>
      </p:sp>
      <p:sp>
        <p:nvSpPr>
          <p:cNvPr id="3" name="Multidocumento 2"/>
          <p:cNvSpPr/>
          <p:nvPr/>
        </p:nvSpPr>
        <p:spPr>
          <a:xfrm>
            <a:off x="9516562" y="2153202"/>
            <a:ext cx="945663" cy="623173"/>
          </a:xfrm>
          <a:prstGeom prst="flowChartMultidocumen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/>
              <a:t>DBF externos</a:t>
            </a:r>
          </a:p>
        </p:txBody>
      </p:sp>
      <p:sp>
        <p:nvSpPr>
          <p:cNvPr id="10" name="Cruz 9"/>
          <p:cNvSpPr/>
          <p:nvPr/>
        </p:nvSpPr>
        <p:spPr>
          <a:xfrm>
            <a:off x="9055685" y="2388669"/>
            <a:ext cx="343878" cy="296985"/>
          </a:xfrm>
          <a:prstGeom prst="plus">
            <a:avLst>
              <a:gd name="adj" fmla="val 407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CuadroTexto"/>
          <p:cNvSpPr txBox="1"/>
          <p:nvPr/>
        </p:nvSpPr>
        <p:spPr>
          <a:xfrm>
            <a:off x="9474337" y="3815443"/>
            <a:ext cx="1398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400" dirty="0"/>
              <a:t>Emergencia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/>
              <a:t>Egresos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/>
              <a:t>SIEN</a:t>
            </a:r>
          </a:p>
        </p:txBody>
      </p:sp>
      <p:sp>
        <p:nvSpPr>
          <p:cNvPr id="16" name="Flecha abajo 12"/>
          <p:cNvSpPr/>
          <p:nvPr/>
        </p:nvSpPr>
        <p:spPr>
          <a:xfrm rot="10585022">
            <a:off x="9801824" y="3401745"/>
            <a:ext cx="375138" cy="27038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658336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Weight Loss Tracker">
    <a:dk1>
      <a:srgbClr val="000000"/>
    </a:dk1>
    <a:lt1>
      <a:srgbClr val="FFFFFF"/>
    </a:lt1>
    <a:dk2>
      <a:srgbClr val="000000"/>
    </a:dk2>
    <a:lt2>
      <a:srgbClr val="FFFFFF"/>
    </a:lt2>
    <a:accent1>
      <a:srgbClr val="47B0B8"/>
    </a:accent1>
    <a:accent2>
      <a:srgbClr val="FF6B6B"/>
    </a:accent2>
    <a:accent3>
      <a:srgbClr val="556270"/>
    </a:accent3>
    <a:accent4>
      <a:srgbClr val="81B63C"/>
    </a:accent4>
    <a:accent5>
      <a:srgbClr val="ED932C"/>
    </a:accent5>
    <a:accent6>
      <a:srgbClr val="A0729D"/>
    </a:accent6>
    <a:hlink>
      <a:srgbClr val="39ADDC"/>
    </a:hlink>
    <a:folHlink>
      <a:srgbClr val="895EA7"/>
    </a:folHlink>
  </a:clrScheme>
  <a:fontScheme name="Weight Loss Tracker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Spring">
    <a:fillStyleLst>
      <a:solidFill>
        <a:schemeClr val="phClr"/>
      </a:solidFill>
      <a:gradFill rotWithShape="1">
        <a:gsLst>
          <a:gs pos="0">
            <a:schemeClr val="phClr">
              <a:tint val="70000"/>
              <a:lumMod val="110000"/>
            </a:schemeClr>
          </a:gs>
          <a:gs pos="100000">
            <a:schemeClr val="phClr">
              <a:tint val="100000"/>
              <a:shade val="85000"/>
              <a:lumMod val="80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00000"/>
              <a:lumMod val="110000"/>
            </a:schemeClr>
          </a:gs>
          <a:gs pos="100000">
            <a:schemeClr val="phClr">
              <a:shade val="85000"/>
              <a:lumMod val="80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88900" dist="38100" dir="5400000" algn="ctr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5400000"/>
          </a:lightRig>
        </a:scene3d>
        <a:sp3d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100000"/>
              <a:shade val="100000"/>
              <a:hueMod val="100000"/>
              <a:satMod val="106000"/>
              <a:lumMod val="100000"/>
            </a:schemeClr>
          </a:gs>
          <a:gs pos="88000">
            <a:schemeClr val="phClr">
              <a:tint val="90000"/>
              <a:shade val="68000"/>
              <a:hueMod val="100000"/>
              <a:satMod val="114000"/>
              <a:lumMod val="74000"/>
            </a:schemeClr>
          </a:gs>
        </a:gsLst>
        <a:lin ang="5400000" scaled="1"/>
      </a:gradFill>
      <a:gradFill rotWithShape="1">
        <a:gsLst>
          <a:gs pos="0">
            <a:schemeClr val="phClr">
              <a:tint val="94000"/>
              <a:shade val="100000"/>
              <a:hueMod val="100000"/>
              <a:satMod val="118000"/>
              <a:lumMod val="100000"/>
            </a:schemeClr>
          </a:gs>
          <a:gs pos="100000">
            <a:schemeClr val="phClr">
              <a:tint val="98000"/>
              <a:shade val="68000"/>
              <a:hueMod val="100000"/>
              <a:satMod val="118000"/>
              <a:lumMod val="82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2177</Words>
  <Application>Microsoft Office PowerPoint</Application>
  <PresentationFormat>Panorámica</PresentationFormat>
  <Paragraphs>723</Paragraphs>
  <Slides>37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Lohit Devanagari</vt:lpstr>
      <vt:lpstr>Microsoft Sans Serif</vt:lpstr>
      <vt:lpstr>Times New Roman</vt:lpstr>
      <vt:lpstr>Verdana</vt:lpstr>
      <vt:lpstr>Wingdings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FLUJO Y PROCESAMIENTO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 del PADRON NOMINAL  Región Junín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REGISTRO Y CODIFICACION HIS DE LAS ACTIVIDADES DE VACUNACION ANTIRRABICA HUMANA</dc:title>
  <dc:creator>Felix</dc:creator>
  <cp:lastModifiedBy>Felix CARDENAS</cp:lastModifiedBy>
  <cp:revision>55</cp:revision>
  <dcterms:created xsi:type="dcterms:W3CDTF">2019-07-30T16:53:13Z</dcterms:created>
  <dcterms:modified xsi:type="dcterms:W3CDTF">2019-12-12T19:38:32Z</dcterms:modified>
</cp:coreProperties>
</file>