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316" r:id="rId3"/>
    <p:sldId id="344" r:id="rId4"/>
    <p:sldId id="345" r:id="rId5"/>
    <p:sldId id="284" r:id="rId6"/>
    <p:sldId id="350" r:id="rId7"/>
    <p:sldId id="353" r:id="rId8"/>
    <p:sldId id="352" r:id="rId9"/>
    <p:sldId id="351" r:id="rId10"/>
    <p:sldId id="323" r:id="rId11"/>
    <p:sldId id="287" r:id="rId12"/>
    <p:sldId id="259" r:id="rId13"/>
    <p:sldId id="289" r:id="rId14"/>
    <p:sldId id="261" r:id="rId15"/>
    <p:sldId id="264" r:id="rId16"/>
    <p:sldId id="265" r:id="rId17"/>
    <p:sldId id="266" r:id="rId18"/>
    <p:sldId id="262" r:id="rId19"/>
    <p:sldId id="340" r:id="rId20"/>
    <p:sldId id="349" r:id="rId21"/>
    <p:sldId id="290" r:id="rId22"/>
    <p:sldId id="269" r:id="rId23"/>
    <p:sldId id="272" r:id="rId24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00CC"/>
    <a:srgbClr val="FFFFCC"/>
    <a:srgbClr val="99FF33"/>
    <a:srgbClr val="CC99FF"/>
    <a:srgbClr val="FF99CC"/>
    <a:srgbClr val="D5EFFF"/>
    <a:srgbClr val="FBD9BD"/>
    <a:srgbClr val="B0DAE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8586C-9E45-4AF1-BC4A-BD8822882F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7D51C28-51BB-488E-98FB-5408C0DBE7B7}">
      <dgm:prSet phldrT="[Texto]" custT="1"/>
      <dgm:spPr>
        <a:solidFill>
          <a:srgbClr val="CCFF66"/>
        </a:solidFill>
      </dgm:spPr>
      <dgm:t>
        <a:bodyPr/>
        <a:lstStyle/>
        <a:p>
          <a:r>
            <a:rPr lang="es-PE" sz="2000" dirty="0">
              <a:solidFill>
                <a:srgbClr val="0000FF"/>
              </a:solidFill>
            </a:rPr>
            <a:t>1. </a:t>
          </a:r>
          <a:r>
            <a:rPr lang="es-PE" sz="2400" b="1" dirty="0">
              <a:solidFill>
                <a:srgbClr val="0000FF"/>
              </a:solidFill>
            </a:rPr>
            <a:t>Detección temprana </a:t>
          </a:r>
          <a:r>
            <a:rPr lang="es-PE" sz="2000" dirty="0">
              <a:solidFill>
                <a:srgbClr val="0000FF"/>
              </a:solidFill>
            </a:rPr>
            <a:t>de RAM/ IADM e interacciones </a:t>
          </a:r>
          <a:r>
            <a:rPr lang="es-PE" sz="2400" b="1" dirty="0">
              <a:solidFill>
                <a:srgbClr val="0000FF"/>
              </a:solidFill>
            </a:rPr>
            <a:t>desconocidas hasta el momento</a:t>
          </a:r>
        </a:p>
      </dgm:t>
    </dgm:pt>
    <dgm:pt modelId="{2E7E0F32-7965-44ED-9FF1-5B9283134BB9}" type="parTrans" cxnId="{7C29B5AE-86D6-49ED-98B3-86DED5B55B77}">
      <dgm:prSet/>
      <dgm:spPr/>
      <dgm:t>
        <a:bodyPr/>
        <a:lstStyle/>
        <a:p>
          <a:endParaRPr lang="es-PE"/>
        </a:p>
      </dgm:t>
    </dgm:pt>
    <dgm:pt modelId="{F036E28A-9B7B-4C0F-8BFC-1DBAC24A4C40}" type="sibTrans" cxnId="{7C29B5AE-86D6-49ED-98B3-86DED5B55B77}">
      <dgm:prSet/>
      <dgm:spPr/>
      <dgm:t>
        <a:bodyPr/>
        <a:lstStyle/>
        <a:p>
          <a:endParaRPr lang="es-PE"/>
        </a:p>
      </dgm:t>
    </dgm:pt>
    <dgm:pt modelId="{191EB5BB-DB50-41DD-AAAA-7F7B7BE79FDB}">
      <dgm:prSet phldrT="[Texto]" custT="1"/>
      <dgm:spPr>
        <a:solidFill>
          <a:srgbClr val="66FFFF"/>
        </a:solidFill>
      </dgm:spPr>
      <dgm:t>
        <a:bodyPr/>
        <a:lstStyle/>
        <a:p>
          <a:r>
            <a:rPr lang="es-PE" sz="2000" dirty="0">
              <a:solidFill>
                <a:srgbClr val="0000FF"/>
              </a:solidFill>
            </a:rPr>
            <a:t>2. Detección de </a:t>
          </a:r>
          <a:r>
            <a:rPr lang="es-PE" sz="2400" b="1" dirty="0">
              <a:solidFill>
                <a:srgbClr val="0000FF"/>
              </a:solidFill>
            </a:rPr>
            <a:t>aumentos de frecuencia </a:t>
          </a:r>
          <a:r>
            <a:rPr lang="es-PE" sz="2000" dirty="0">
              <a:solidFill>
                <a:srgbClr val="0000FF"/>
              </a:solidFill>
            </a:rPr>
            <a:t>de RAM/ IADM (conocidas)</a:t>
          </a:r>
        </a:p>
      </dgm:t>
    </dgm:pt>
    <dgm:pt modelId="{2BDC2C11-31B3-4811-85AD-F47E75439A86}" type="parTrans" cxnId="{2488021E-812A-47B9-B995-2445C854B9AF}">
      <dgm:prSet/>
      <dgm:spPr/>
      <dgm:t>
        <a:bodyPr/>
        <a:lstStyle/>
        <a:p>
          <a:endParaRPr lang="es-PE"/>
        </a:p>
      </dgm:t>
    </dgm:pt>
    <dgm:pt modelId="{033A2FEB-67E4-416D-B476-74FA2B133E37}" type="sibTrans" cxnId="{2488021E-812A-47B9-B995-2445C854B9AF}">
      <dgm:prSet/>
      <dgm:spPr/>
      <dgm:t>
        <a:bodyPr/>
        <a:lstStyle/>
        <a:p>
          <a:endParaRPr lang="es-PE"/>
        </a:p>
      </dgm:t>
    </dgm:pt>
    <dgm:pt modelId="{EA600812-ADE2-40E3-9544-FD5BDDC5C79A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PE" sz="2000" dirty="0">
              <a:solidFill>
                <a:srgbClr val="0000FF"/>
              </a:solidFill>
            </a:rPr>
            <a:t>3. Identificación de </a:t>
          </a:r>
          <a:r>
            <a:rPr lang="es-PE" sz="2400" b="1" dirty="0">
              <a:solidFill>
                <a:srgbClr val="0000FF"/>
              </a:solidFill>
            </a:rPr>
            <a:t>factores de riesgo </a:t>
          </a:r>
          <a:r>
            <a:rPr lang="es-PE" sz="2000" dirty="0">
              <a:solidFill>
                <a:srgbClr val="0000FF"/>
              </a:solidFill>
            </a:rPr>
            <a:t>y de los posibles mecanismos subyacentes de las RAM/IADM</a:t>
          </a:r>
        </a:p>
      </dgm:t>
    </dgm:pt>
    <dgm:pt modelId="{9C708FB1-0478-40FD-974E-FE9734FD0D30}" type="parTrans" cxnId="{DB9759DC-CA2E-4585-95E9-6D63E149C368}">
      <dgm:prSet/>
      <dgm:spPr/>
      <dgm:t>
        <a:bodyPr/>
        <a:lstStyle/>
        <a:p>
          <a:endParaRPr lang="es-PE"/>
        </a:p>
      </dgm:t>
    </dgm:pt>
    <dgm:pt modelId="{1F8C2A4B-FED9-4A73-8D89-C81B992EB4FA}" type="sibTrans" cxnId="{DB9759DC-CA2E-4585-95E9-6D63E149C368}">
      <dgm:prSet/>
      <dgm:spPr/>
      <dgm:t>
        <a:bodyPr/>
        <a:lstStyle/>
        <a:p>
          <a:endParaRPr lang="es-PE"/>
        </a:p>
      </dgm:t>
    </dgm:pt>
    <dgm:pt modelId="{9C0CBC1A-2DBD-4C84-ADB6-9256D44CD337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PE" sz="2000" dirty="0">
              <a:solidFill>
                <a:srgbClr val="0000FF"/>
              </a:solidFill>
            </a:rPr>
            <a:t>4. Estimación de aspectos </a:t>
          </a:r>
          <a:r>
            <a:rPr lang="es-PE" sz="2400" b="1" dirty="0">
              <a:solidFill>
                <a:srgbClr val="0000FF"/>
              </a:solidFill>
            </a:rPr>
            <a:t>cuantitativos de la relación beneficio/ riesgo </a:t>
          </a:r>
          <a:r>
            <a:rPr lang="es-PE" sz="2000" b="1" dirty="0">
              <a:solidFill>
                <a:srgbClr val="0000FF"/>
              </a:solidFill>
            </a:rPr>
            <a:t>y difusión </a:t>
          </a:r>
          <a:r>
            <a:rPr lang="es-PE" sz="2000" dirty="0">
              <a:solidFill>
                <a:srgbClr val="0000FF"/>
              </a:solidFill>
            </a:rPr>
            <a:t>de la información necesaria para </a:t>
          </a:r>
          <a:r>
            <a:rPr lang="es-PE" sz="2400" b="1" dirty="0">
              <a:solidFill>
                <a:srgbClr val="0000FF"/>
              </a:solidFill>
            </a:rPr>
            <a:t>mejorar la regulación y prescripción</a:t>
          </a:r>
          <a:r>
            <a:rPr lang="es-PE" sz="2400" dirty="0">
              <a:solidFill>
                <a:srgbClr val="0000FF"/>
              </a:solidFill>
            </a:rPr>
            <a:t> </a:t>
          </a:r>
          <a:r>
            <a:rPr lang="es-PE" sz="2000" dirty="0">
              <a:solidFill>
                <a:srgbClr val="0000FF"/>
              </a:solidFill>
            </a:rPr>
            <a:t>de medicamentos</a:t>
          </a:r>
        </a:p>
      </dgm:t>
    </dgm:pt>
    <dgm:pt modelId="{43859E11-0239-4B96-B8D1-C6ED61111F8F}" type="parTrans" cxnId="{4DC87BD3-E728-4217-909C-48BC27C9364B}">
      <dgm:prSet/>
      <dgm:spPr/>
      <dgm:t>
        <a:bodyPr/>
        <a:lstStyle/>
        <a:p>
          <a:endParaRPr lang="es-PE"/>
        </a:p>
      </dgm:t>
    </dgm:pt>
    <dgm:pt modelId="{C5216A74-63B8-4445-ADFC-31A169F6053A}" type="sibTrans" cxnId="{4DC87BD3-E728-4217-909C-48BC27C9364B}">
      <dgm:prSet/>
      <dgm:spPr/>
      <dgm:t>
        <a:bodyPr/>
        <a:lstStyle/>
        <a:p>
          <a:endParaRPr lang="es-PE"/>
        </a:p>
      </dgm:t>
    </dgm:pt>
    <dgm:pt modelId="{379D2FCE-27D8-416D-825A-4F7C21E11834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PE" sz="2000" dirty="0">
              <a:solidFill>
                <a:srgbClr val="0000FF"/>
              </a:solidFill>
            </a:rPr>
            <a:t>5. </a:t>
          </a:r>
          <a:r>
            <a:rPr lang="es-PE" sz="2000" b="0" dirty="0">
              <a:solidFill>
                <a:srgbClr val="0000FF"/>
              </a:solidFill>
            </a:rPr>
            <a:t>Difusión de la información </a:t>
          </a:r>
          <a:r>
            <a:rPr lang="es-PE" sz="2000" dirty="0">
              <a:solidFill>
                <a:srgbClr val="0000FF"/>
              </a:solidFill>
            </a:rPr>
            <a:t>necesaria para </a:t>
          </a:r>
          <a:r>
            <a:rPr lang="es-PE" sz="2400" b="1" dirty="0">
              <a:solidFill>
                <a:srgbClr val="0000FF"/>
              </a:solidFill>
            </a:rPr>
            <a:t>mejorar la regulación y prescripción </a:t>
          </a:r>
          <a:r>
            <a:rPr lang="es-PE" sz="2000" dirty="0">
              <a:solidFill>
                <a:srgbClr val="0000FF"/>
              </a:solidFill>
            </a:rPr>
            <a:t>de medicamentos y/o Dispositivos médicos.</a:t>
          </a:r>
        </a:p>
      </dgm:t>
    </dgm:pt>
    <dgm:pt modelId="{EF6D243E-FF1B-4525-A466-CA8EAACC4B83}" type="parTrans" cxnId="{75FE5F4A-E344-48CE-8A7F-6F7442AA4FA4}">
      <dgm:prSet/>
      <dgm:spPr/>
      <dgm:t>
        <a:bodyPr/>
        <a:lstStyle/>
        <a:p>
          <a:endParaRPr lang="es-PE"/>
        </a:p>
      </dgm:t>
    </dgm:pt>
    <dgm:pt modelId="{42AEFA41-7B47-419E-B5DF-11CCC35114B7}" type="sibTrans" cxnId="{75FE5F4A-E344-48CE-8A7F-6F7442AA4FA4}">
      <dgm:prSet/>
      <dgm:spPr/>
      <dgm:t>
        <a:bodyPr/>
        <a:lstStyle/>
        <a:p>
          <a:endParaRPr lang="es-PE"/>
        </a:p>
      </dgm:t>
    </dgm:pt>
    <dgm:pt modelId="{E9F75802-DD32-407F-9432-E639441138D8}" type="pres">
      <dgm:prSet presAssocID="{E028586C-9E45-4AF1-BC4A-BD8822882F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6075D64-9CDF-4602-BDDD-4C0D0C0A98E1}" type="pres">
      <dgm:prSet presAssocID="{07D51C28-51BB-488E-98FB-5408C0DBE7B7}" presName="parentLin" presStyleCnt="0"/>
      <dgm:spPr/>
    </dgm:pt>
    <dgm:pt modelId="{D925DA9F-7B7B-4278-BF45-3FBC51BF8E91}" type="pres">
      <dgm:prSet presAssocID="{07D51C28-51BB-488E-98FB-5408C0DBE7B7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68460A20-46EC-458F-9FA0-E1403BDD19B0}" type="pres">
      <dgm:prSet presAssocID="{07D51C28-51BB-488E-98FB-5408C0DBE7B7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51FBF76-CB07-479A-8202-A671CC25A7D4}" type="pres">
      <dgm:prSet presAssocID="{07D51C28-51BB-488E-98FB-5408C0DBE7B7}" presName="negativeSpace" presStyleCnt="0"/>
      <dgm:spPr/>
    </dgm:pt>
    <dgm:pt modelId="{B11DD669-BB90-43E0-8F47-005022F818AF}" type="pres">
      <dgm:prSet presAssocID="{07D51C28-51BB-488E-98FB-5408C0DBE7B7}" presName="childText" presStyleLbl="conFgAcc1" presStyleIdx="0" presStyleCnt="5">
        <dgm:presLayoutVars>
          <dgm:bulletEnabled val="1"/>
        </dgm:presLayoutVars>
      </dgm:prSet>
      <dgm:spPr/>
    </dgm:pt>
    <dgm:pt modelId="{070A7B6E-84F9-47E6-B278-A0134A7A7759}" type="pres">
      <dgm:prSet presAssocID="{F036E28A-9B7B-4C0F-8BFC-1DBAC24A4C40}" presName="spaceBetweenRectangles" presStyleCnt="0"/>
      <dgm:spPr/>
    </dgm:pt>
    <dgm:pt modelId="{FE10D4E9-8289-41C4-A2E3-33B23D5F61B4}" type="pres">
      <dgm:prSet presAssocID="{191EB5BB-DB50-41DD-AAAA-7F7B7BE79FDB}" presName="parentLin" presStyleCnt="0"/>
      <dgm:spPr/>
    </dgm:pt>
    <dgm:pt modelId="{6371EC9B-18EA-4AD1-8FFF-843AD4528457}" type="pres">
      <dgm:prSet presAssocID="{191EB5BB-DB50-41DD-AAAA-7F7B7BE79FDB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E3B27508-94C4-4960-962E-7CD11F9CD064}" type="pres">
      <dgm:prSet presAssocID="{191EB5BB-DB50-41DD-AAAA-7F7B7BE79FDB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3E87295-53F1-43A4-B5A7-870264CDBF8B}" type="pres">
      <dgm:prSet presAssocID="{191EB5BB-DB50-41DD-AAAA-7F7B7BE79FDB}" presName="negativeSpace" presStyleCnt="0"/>
      <dgm:spPr/>
    </dgm:pt>
    <dgm:pt modelId="{4557A0E2-E64A-4D5E-8276-B9E1E8A9558A}" type="pres">
      <dgm:prSet presAssocID="{191EB5BB-DB50-41DD-AAAA-7F7B7BE79FDB}" presName="childText" presStyleLbl="conFgAcc1" presStyleIdx="1" presStyleCnt="5">
        <dgm:presLayoutVars>
          <dgm:bulletEnabled val="1"/>
        </dgm:presLayoutVars>
      </dgm:prSet>
      <dgm:spPr/>
    </dgm:pt>
    <dgm:pt modelId="{89389B73-A1E2-4C3F-A3DB-611DA0B7BA09}" type="pres">
      <dgm:prSet presAssocID="{033A2FEB-67E4-416D-B476-74FA2B133E37}" presName="spaceBetweenRectangles" presStyleCnt="0"/>
      <dgm:spPr/>
    </dgm:pt>
    <dgm:pt modelId="{FCD96020-61EC-4075-8146-64CA4CE7946D}" type="pres">
      <dgm:prSet presAssocID="{EA600812-ADE2-40E3-9544-FD5BDDC5C79A}" presName="parentLin" presStyleCnt="0"/>
      <dgm:spPr/>
    </dgm:pt>
    <dgm:pt modelId="{4050C12E-8886-45AD-9C29-D56066D42446}" type="pres">
      <dgm:prSet presAssocID="{EA600812-ADE2-40E3-9544-FD5BDDC5C79A}" presName="parentLeftMargin" presStyleLbl="node1" presStyleIdx="1" presStyleCnt="5"/>
      <dgm:spPr/>
      <dgm:t>
        <a:bodyPr/>
        <a:lstStyle/>
        <a:p>
          <a:endParaRPr lang="es-PE"/>
        </a:p>
      </dgm:t>
    </dgm:pt>
    <dgm:pt modelId="{B3858A99-3422-41A9-9239-2AE1A164ADF9}" type="pres">
      <dgm:prSet presAssocID="{EA600812-ADE2-40E3-9544-FD5BDDC5C79A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F2EED7-267B-4AEB-AA56-D69FAAA85A1F}" type="pres">
      <dgm:prSet presAssocID="{EA600812-ADE2-40E3-9544-FD5BDDC5C79A}" presName="negativeSpace" presStyleCnt="0"/>
      <dgm:spPr/>
    </dgm:pt>
    <dgm:pt modelId="{8FDA01D9-9447-4988-B863-64980840B661}" type="pres">
      <dgm:prSet presAssocID="{EA600812-ADE2-40E3-9544-FD5BDDC5C79A}" presName="childText" presStyleLbl="conFgAcc1" presStyleIdx="2" presStyleCnt="5">
        <dgm:presLayoutVars>
          <dgm:bulletEnabled val="1"/>
        </dgm:presLayoutVars>
      </dgm:prSet>
      <dgm:spPr/>
    </dgm:pt>
    <dgm:pt modelId="{88DE0641-39C4-4690-95D2-3B340A034092}" type="pres">
      <dgm:prSet presAssocID="{1F8C2A4B-FED9-4A73-8D89-C81B992EB4FA}" presName="spaceBetweenRectangles" presStyleCnt="0"/>
      <dgm:spPr/>
    </dgm:pt>
    <dgm:pt modelId="{D1BFC2B4-6D70-400D-861D-8ECB15AEDD96}" type="pres">
      <dgm:prSet presAssocID="{9C0CBC1A-2DBD-4C84-ADB6-9256D44CD337}" presName="parentLin" presStyleCnt="0"/>
      <dgm:spPr/>
    </dgm:pt>
    <dgm:pt modelId="{8148F077-4083-4787-9F92-3DA893AC89A2}" type="pres">
      <dgm:prSet presAssocID="{9C0CBC1A-2DBD-4C84-ADB6-9256D44CD337}" presName="parentLeftMargin" presStyleLbl="node1" presStyleIdx="2" presStyleCnt="5"/>
      <dgm:spPr/>
      <dgm:t>
        <a:bodyPr/>
        <a:lstStyle/>
        <a:p>
          <a:endParaRPr lang="es-PE"/>
        </a:p>
      </dgm:t>
    </dgm:pt>
    <dgm:pt modelId="{86E415DE-F0C0-42F4-8A7C-736B2BEC113B}" type="pres">
      <dgm:prSet presAssocID="{9C0CBC1A-2DBD-4C84-ADB6-9256D44CD337}" presName="parentText" presStyleLbl="node1" presStyleIdx="3" presStyleCnt="5" custScaleX="142857" custScaleY="18602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3343C-6B03-4B51-9E9E-7190F0E3C742}" type="pres">
      <dgm:prSet presAssocID="{9C0CBC1A-2DBD-4C84-ADB6-9256D44CD337}" presName="negativeSpace" presStyleCnt="0"/>
      <dgm:spPr/>
    </dgm:pt>
    <dgm:pt modelId="{AFA6D5FF-28AA-40F2-98BE-18D07964F49E}" type="pres">
      <dgm:prSet presAssocID="{9C0CBC1A-2DBD-4C84-ADB6-9256D44CD337}" presName="childText" presStyleLbl="conFgAcc1" presStyleIdx="3" presStyleCnt="5">
        <dgm:presLayoutVars>
          <dgm:bulletEnabled val="1"/>
        </dgm:presLayoutVars>
      </dgm:prSet>
      <dgm:spPr/>
    </dgm:pt>
    <dgm:pt modelId="{A4F74F8B-07EC-4D80-B233-3F0F96313C6C}" type="pres">
      <dgm:prSet presAssocID="{C5216A74-63B8-4445-ADFC-31A169F6053A}" presName="spaceBetweenRectangles" presStyleCnt="0"/>
      <dgm:spPr/>
    </dgm:pt>
    <dgm:pt modelId="{B01F2690-CF60-4E0D-9B29-033E047456A5}" type="pres">
      <dgm:prSet presAssocID="{379D2FCE-27D8-416D-825A-4F7C21E11834}" presName="parentLin" presStyleCnt="0"/>
      <dgm:spPr/>
    </dgm:pt>
    <dgm:pt modelId="{A40D488A-5365-49F7-9869-73FBB586BD8F}" type="pres">
      <dgm:prSet presAssocID="{379D2FCE-27D8-416D-825A-4F7C21E11834}" presName="parentLeftMargin" presStyleLbl="node1" presStyleIdx="3" presStyleCnt="5"/>
      <dgm:spPr/>
      <dgm:t>
        <a:bodyPr/>
        <a:lstStyle/>
        <a:p>
          <a:endParaRPr lang="es-PE"/>
        </a:p>
      </dgm:t>
    </dgm:pt>
    <dgm:pt modelId="{C7F086C5-6C4D-4A4D-BCC3-218743F93873}" type="pres">
      <dgm:prSet presAssocID="{379D2FCE-27D8-416D-825A-4F7C21E11834}" presName="parentText" presStyleLbl="node1" presStyleIdx="4" presStyleCnt="5" custScaleX="142857" custScaleY="13600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B16967-B4CE-4896-8736-C692303FEE28}" type="pres">
      <dgm:prSet presAssocID="{379D2FCE-27D8-416D-825A-4F7C21E11834}" presName="negativeSpace" presStyleCnt="0"/>
      <dgm:spPr/>
    </dgm:pt>
    <dgm:pt modelId="{396396B3-3FD5-40A2-AD17-920030E033AD}" type="pres">
      <dgm:prSet presAssocID="{379D2FCE-27D8-416D-825A-4F7C21E1183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56F6B67-A013-4CAC-837B-FFCE1B017FF1}" type="presOf" srcId="{379D2FCE-27D8-416D-825A-4F7C21E11834}" destId="{A40D488A-5365-49F7-9869-73FBB586BD8F}" srcOrd="0" destOrd="0" presId="urn:microsoft.com/office/officeart/2005/8/layout/list1"/>
    <dgm:cxn modelId="{75FE5F4A-E344-48CE-8A7F-6F7442AA4FA4}" srcId="{E028586C-9E45-4AF1-BC4A-BD8822882F16}" destId="{379D2FCE-27D8-416D-825A-4F7C21E11834}" srcOrd="4" destOrd="0" parTransId="{EF6D243E-FF1B-4525-A466-CA8EAACC4B83}" sibTransId="{42AEFA41-7B47-419E-B5DF-11CCC35114B7}"/>
    <dgm:cxn modelId="{45281793-A923-4067-861C-E824A70BA0B5}" type="presOf" srcId="{9C0CBC1A-2DBD-4C84-ADB6-9256D44CD337}" destId="{8148F077-4083-4787-9F92-3DA893AC89A2}" srcOrd="0" destOrd="0" presId="urn:microsoft.com/office/officeart/2005/8/layout/list1"/>
    <dgm:cxn modelId="{3E64F378-ACAA-46D2-84D8-95881B849A2D}" type="presOf" srcId="{07D51C28-51BB-488E-98FB-5408C0DBE7B7}" destId="{D925DA9F-7B7B-4278-BF45-3FBC51BF8E91}" srcOrd="0" destOrd="0" presId="urn:microsoft.com/office/officeart/2005/8/layout/list1"/>
    <dgm:cxn modelId="{DB9759DC-CA2E-4585-95E9-6D63E149C368}" srcId="{E028586C-9E45-4AF1-BC4A-BD8822882F16}" destId="{EA600812-ADE2-40E3-9544-FD5BDDC5C79A}" srcOrd="2" destOrd="0" parTransId="{9C708FB1-0478-40FD-974E-FE9734FD0D30}" sibTransId="{1F8C2A4B-FED9-4A73-8D89-C81B992EB4FA}"/>
    <dgm:cxn modelId="{3B6A4AA6-BC5F-4DAE-8225-C5B0CDA553E0}" type="presOf" srcId="{EA600812-ADE2-40E3-9544-FD5BDDC5C79A}" destId="{B3858A99-3422-41A9-9239-2AE1A164ADF9}" srcOrd="1" destOrd="0" presId="urn:microsoft.com/office/officeart/2005/8/layout/list1"/>
    <dgm:cxn modelId="{E190C350-09B3-4081-BDAE-AD193C6C04ED}" type="presOf" srcId="{EA600812-ADE2-40E3-9544-FD5BDDC5C79A}" destId="{4050C12E-8886-45AD-9C29-D56066D42446}" srcOrd="0" destOrd="0" presId="urn:microsoft.com/office/officeart/2005/8/layout/list1"/>
    <dgm:cxn modelId="{7C29B5AE-86D6-49ED-98B3-86DED5B55B77}" srcId="{E028586C-9E45-4AF1-BC4A-BD8822882F16}" destId="{07D51C28-51BB-488E-98FB-5408C0DBE7B7}" srcOrd="0" destOrd="0" parTransId="{2E7E0F32-7965-44ED-9FF1-5B9283134BB9}" sibTransId="{F036E28A-9B7B-4C0F-8BFC-1DBAC24A4C40}"/>
    <dgm:cxn modelId="{DC62BD57-8133-497A-A73D-E8A0ADA90B12}" type="presOf" srcId="{9C0CBC1A-2DBD-4C84-ADB6-9256D44CD337}" destId="{86E415DE-F0C0-42F4-8A7C-736B2BEC113B}" srcOrd="1" destOrd="0" presId="urn:microsoft.com/office/officeart/2005/8/layout/list1"/>
    <dgm:cxn modelId="{4DC87BD3-E728-4217-909C-48BC27C9364B}" srcId="{E028586C-9E45-4AF1-BC4A-BD8822882F16}" destId="{9C0CBC1A-2DBD-4C84-ADB6-9256D44CD337}" srcOrd="3" destOrd="0" parTransId="{43859E11-0239-4B96-B8D1-C6ED61111F8F}" sibTransId="{C5216A74-63B8-4445-ADFC-31A169F6053A}"/>
    <dgm:cxn modelId="{9064ED84-B38D-4E1D-BBA0-074AE2E7C934}" type="presOf" srcId="{E028586C-9E45-4AF1-BC4A-BD8822882F16}" destId="{E9F75802-DD32-407F-9432-E639441138D8}" srcOrd="0" destOrd="0" presId="urn:microsoft.com/office/officeart/2005/8/layout/list1"/>
    <dgm:cxn modelId="{2488021E-812A-47B9-B995-2445C854B9AF}" srcId="{E028586C-9E45-4AF1-BC4A-BD8822882F16}" destId="{191EB5BB-DB50-41DD-AAAA-7F7B7BE79FDB}" srcOrd="1" destOrd="0" parTransId="{2BDC2C11-31B3-4811-85AD-F47E75439A86}" sibTransId="{033A2FEB-67E4-416D-B476-74FA2B133E37}"/>
    <dgm:cxn modelId="{6FB3CE5D-9997-4965-BE1E-A3C4A6B9FD88}" type="presOf" srcId="{191EB5BB-DB50-41DD-AAAA-7F7B7BE79FDB}" destId="{6371EC9B-18EA-4AD1-8FFF-843AD4528457}" srcOrd="0" destOrd="0" presId="urn:microsoft.com/office/officeart/2005/8/layout/list1"/>
    <dgm:cxn modelId="{034067D6-A750-460B-9FFF-E1D4ED43CD3C}" type="presOf" srcId="{379D2FCE-27D8-416D-825A-4F7C21E11834}" destId="{C7F086C5-6C4D-4A4D-BCC3-218743F93873}" srcOrd="1" destOrd="0" presId="urn:microsoft.com/office/officeart/2005/8/layout/list1"/>
    <dgm:cxn modelId="{C50C8132-3BA2-46E2-BEA9-0A52FDB4D77D}" type="presOf" srcId="{191EB5BB-DB50-41DD-AAAA-7F7B7BE79FDB}" destId="{E3B27508-94C4-4960-962E-7CD11F9CD064}" srcOrd="1" destOrd="0" presId="urn:microsoft.com/office/officeart/2005/8/layout/list1"/>
    <dgm:cxn modelId="{0E7ED0C0-7CEE-42E6-BF8E-703D85643CF1}" type="presOf" srcId="{07D51C28-51BB-488E-98FB-5408C0DBE7B7}" destId="{68460A20-46EC-458F-9FA0-E1403BDD19B0}" srcOrd="1" destOrd="0" presId="urn:microsoft.com/office/officeart/2005/8/layout/list1"/>
    <dgm:cxn modelId="{CAE80957-E50D-4BCE-BAA6-92E6F44C7E2E}" type="presParOf" srcId="{E9F75802-DD32-407F-9432-E639441138D8}" destId="{66075D64-9CDF-4602-BDDD-4C0D0C0A98E1}" srcOrd="0" destOrd="0" presId="urn:microsoft.com/office/officeart/2005/8/layout/list1"/>
    <dgm:cxn modelId="{AD9CA6BE-4FE2-4048-B02B-CDFA1C015D28}" type="presParOf" srcId="{66075D64-9CDF-4602-BDDD-4C0D0C0A98E1}" destId="{D925DA9F-7B7B-4278-BF45-3FBC51BF8E91}" srcOrd="0" destOrd="0" presId="urn:microsoft.com/office/officeart/2005/8/layout/list1"/>
    <dgm:cxn modelId="{5BE51678-DD1D-4586-B257-8596BA3D53D9}" type="presParOf" srcId="{66075D64-9CDF-4602-BDDD-4C0D0C0A98E1}" destId="{68460A20-46EC-458F-9FA0-E1403BDD19B0}" srcOrd="1" destOrd="0" presId="urn:microsoft.com/office/officeart/2005/8/layout/list1"/>
    <dgm:cxn modelId="{2CA72F79-CF21-4334-8E48-A08637E3FB00}" type="presParOf" srcId="{E9F75802-DD32-407F-9432-E639441138D8}" destId="{751FBF76-CB07-479A-8202-A671CC25A7D4}" srcOrd="1" destOrd="0" presId="urn:microsoft.com/office/officeart/2005/8/layout/list1"/>
    <dgm:cxn modelId="{47D64706-822A-4899-B6D0-12780F82FDFC}" type="presParOf" srcId="{E9F75802-DD32-407F-9432-E639441138D8}" destId="{B11DD669-BB90-43E0-8F47-005022F818AF}" srcOrd="2" destOrd="0" presId="urn:microsoft.com/office/officeart/2005/8/layout/list1"/>
    <dgm:cxn modelId="{0DAC73EB-0D71-402C-A33B-57EFB6256914}" type="presParOf" srcId="{E9F75802-DD32-407F-9432-E639441138D8}" destId="{070A7B6E-84F9-47E6-B278-A0134A7A7759}" srcOrd="3" destOrd="0" presId="urn:microsoft.com/office/officeart/2005/8/layout/list1"/>
    <dgm:cxn modelId="{C05F5960-8666-4102-A02C-DB0ED27F31A5}" type="presParOf" srcId="{E9F75802-DD32-407F-9432-E639441138D8}" destId="{FE10D4E9-8289-41C4-A2E3-33B23D5F61B4}" srcOrd="4" destOrd="0" presId="urn:microsoft.com/office/officeart/2005/8/layout/list1"/>
    <dgm:cxn modelId="{BE987D77-270F-47C7-9CF9-5A34E8719513}" type="presParOf" srcId="{FE10D4E9-8289-41C4-A2E3-33B23D5F61B4}" destId="{6371EC9B-18EA-4AD1-8FFF-843AD4528457}" srcOrd="0" destOrd="0" presId="urn:microsoft.com/office/officeart/2005/8/layout/list1"/>
    <dgm:cxn modelId="{BB0FB27F-A053-4D7A-B3B2-E2ECD925D169}" type="presParOf" srcId="{FE10D4E9-8289-41C4-A2E3-33B23D5F61B4}" destId="{E3B27508-94C4-4960-962E-7CD11F9CD064}" srcOrd="1" destOrd="0" presId="urn:microsoft.com/office/officeart/2005/8/layout/list1"/>
    <dgm:cxn modelId="{B7E730A7-9424-4E7A-B9E8-9C5280CFA070}" type="presParOf" srcId="{E9F75802-DD32-407F-9432-E639441138D8}" destId="{D3E87295-53F1-43A4-B5A7-870264CDBF8B}" srcOrd="5" destOrd="0" presId="urn:microsoft.com/office/officeart/2005/8/layout/list1"/>
    <dgm:cxn modelId="{2DDD8259-F071-4EA8-B093-2BFFAC72FE69}" type="presParOf" srcId="{E9F75802-DD32-407F-9432-E639441138D8}" destId="{4557A0E2-E64A-4D5E-8276-B9E1E8A9558A}" srcOrd="6" destOrd="0" presId="urn:microsoft.com/office/officeart/2005/8/layout/list1"/>
    <dgm:cxn modelId="{E863AD67-21EB-45F3-AEEB-359AAB188398}" type="presParOf" srcId="{E9F75802-DD32-407F-9432-E639441138D8}" destId="{89389B73-A1E2-4C3F-A3DB-611DA0B7BA09}" srcOrd="7" destOrd="0" presId="urn:microsoft.com/office/officeart/2005/8/layout/list1"/>
    <dgm:cxn modelId="{0467A91D-2831-4888-84BA-87E1223DA879}" type="presParOf" srcId="{E9F75802-DD32-407F-9432-E639441138D8}" destId="{FCD96020-61EC-4075-8146-64CA4CE7946D}" srcOrd="8" destOrd="0" presId="urn:microsoft.com/office/officeart/2005/8/layout/list1"/>
    <dgm:cxn modelId="{0C7F7DB4-5B61-434F-BAB4-78318E69A3A0}" type="presParOf" srcId="{FCD96020-61EC-4075-8146-64CA4CE7946D}" destId="{4050C12E-8886-45AD-9C29-D56066D42446}" srcOrd="0" destOrd="0" presId="urn:microsoft.com/office/officeart/2005/8/layout/list1"/>
    <dgm:cxn modelId="{DB077940-40AF-4C78-B0E8-FA88ED145E59}" type="presParOf" srcId="{FCD96020-61EC-4075-8146-64CA4CE7946D}" destId="{B3858A99-3422-41A9-9239-2AE1A164ADF9}" srcOrd="1" destOrd="0" presId="urn:microsoft.com/office/officeart/2005/8/layout/list1"/>
    <dgm:cxn modelId="{F42B587B-26BE-4256-9BD8-42523D3A7B67}" type="presParOf" srcId="{E9F75802-DD32-407F-9432-E639441138D8}" destId="{E0F2EED7-267B-4AEB-AA56-D69FAAA85A1F}" srcOrd="9" destOrd="0" presId="urn:microsoft.com/office/officeart/2005/8/layout/list1"/>
    <dgm:cxn modelId="{71850A9F-ED7F-4C37-8A45-EC3BCD9AEBD5}" type="presParOf" srcId="{E9F75802-DD32-407F-9432-E639441138D8}" destId="{8FDA01D9-9447-4988-B863-64980840B661}" srcOrd="10" destOrd="0" presId="urn:microsoft.com/office/officeart/2005/8/layout/list1"/>
    <dgm:cxn modelId="{4D3EBCD8-E2F0-45E5-A4A0-734AC1549B5F}" type="presParOf" srcId="{E9F75802-DD32-407F-9432-E639441138D8}" destId="{88DE0641-39C4-4690-95D2-3B340A034092}" srcOrd="11" destOrd="0" presId="urn:microsoft.com/office/officeart/2005/8/layout/list1"/>
    <dgm:cxn modelId="{B77A3F2A-1E70-4CD9-A695-F7AA5ABA4D01}" type="presParOf" srcId="{E9F75802-DD32-407F-9432-E639441138D8}" destId="{D1BFC2B4-6D70-400D-861D-8ECB15AEDD96}" srcOrd="12" destOrd="0" presId="urn:microsoft.com/office/officeart/2005/8/layout/list1"/>
    <dgm:cxn modelId="{A867FE59-C3A8-4403-A766-2FC73D7F5215}" type="presParOf" srcId="{D1BFC2B4-6D70-400D-861D-8ECB15AEDD96}" destId="{8148F077-4083-4787-9F92-3DA893AC89A2}" srcOrd="0" destOrd="0" presId="urn:microsoft.com/office/officeart/2005/8/layout/list1"/>
    <dgm:cxn modelId="{BBEF3EA0-6C14-4981-9223-BEE41F681D00}" type="presParOf" srcId="{D1BFC2B4-6D70-400D-861D-8ECB15AEDD96}" destId="{86E415DE-F0C0-42F4-8A7C-736B2BEC113B}" srcOrd="1" destOrd="0" presId="urn:microsoft.com/office/officeart/2005/8/layout/list1"/>
    <dgm:cxn modelId="{65E46698-8DB7-4764-84D6-39CC911F8168}" type="presParOf" srcId="{E9F75802-DD32-407F-9432-E639441138D8}" destId="{72A3343C-6B03-4B51-9E9E-7190F0E3C742}" srcOrd="13" destOrd="0" presId="urn:microsoft.com/office/officeart/2005/8/layout/list1"/>
    <dgm:cxn modelId="{2A197E01-A5E5-4376-951D-FAB552A8764F}" type="presParOf" srcId="{E9F75802-DD32-407F-9432-E639441138D8}" destId="{AFA6D5FF-28AA-40F2-98BE-18D07964F49E}" srcOrd="14" destOrd="0" presId="urn:microsoft.com/office/officeart/2005/8/layout/list1"/>
    <dgm:cxn modelId="{B0091EBE-5D4B-499F-A32E-92EAD4C91913}" type="presParOf" srcId="{E9F75802-DD32-407F-9432-E639441138D8}" destId="{A4F74F8B-07EC-4D80-B233-3F0F96313C6C}" srcOrd="15" destOrd="0" presId="urn:microsoft.com/office/officeart/2005/8/layout/list1"/>
    <dgm:cxn modelId="{2F4815DA-9EB1-4F1F-A8DB-2383C8C7EB0E}" type="presParOf" srcId="{E9F75802-DD32-407F-9432-E639441138D8}" destId="{B01F2690-CF60-4E0D-9B29-033E047456A5}" srcOrd="16" destOrd="0" presId="urn:microsoft.com/office/officeart/2005/8/layout/list1"/>
    <dgm:cxn modelId="{3D4C533E-7FC8-4A4D-9B67-0F0A7A835C95}" type="presParOf" srcId="{B01F2690-CF60-4E0D-9B29-033E047456A5}" destId="{A40D488A-5365-49F7-9869-73FBB586BD8F}" srcOrd="0" destOrd="0" presId="urn:microsoft.com/office/officeart/2005/8/layout/list1"/>
    <dgm:cxn modelId="{F33C07B3-F53A-4346-AA12-E2208E21ACDB}" type="presParOf" srcId="{B01F2690-CF60-4E0D-9B29-033E047456A5}" destId="{C7F086C5-6C4D-4A4D-BCC3-218743F93873}" srcOrd="1" destOrd="0" presId="urn:microsoft.com/office/officeart/2005/8/layout/list1"/>
    <dgm:cxn modelId="{CFB0FEE4-63F6-4DC1-ACB1-670BEB661886}" type="presParOf" srcId="{E9F75802-DD32-407F-9432-E639441138D8}" destId="{01B16967-B4CE-4896-8736-C692303FEE28}" srcOrd="17" destOrd="0" presId="urn:microsoft.com/office/officeart/2005/8/layout/list1"/>
    <dgm:cxn modelId="{E177D689-7115-401B-B113-6447CDC0A82E}" type="presParOf" srcId="{E9F75802-DD32-407F-9432-E639441138D8}" destId="{396396B3-3FD5-40A2-AD17-920030E033A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C7594-7EAD-4CB9-A7B1-CFC5C35352E5}" type="doc">
      <dgm:prSet loTypeId="urn:microsoft.com/office/officeart/2005/8/layout/vList3#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7BA4338F-B1B5-40C2-8270-4BBD3BEB68DA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PE" sz="2400" b="1" dirty="0">
              <a:solidFill>
                <a:schemeClr val="tx1"/>
              </a:solidFill>
            </a:rPr>
            <a:t>Inclusión de </a:t>
          </a:r>
          <a:r>
            <a:rPr lang="es-PE" sz="2800" b="1" dirty="0">
              <a:solidFill>
                <a:schemeClr val="tx1"/>
              </a:solidFill>
            </a:rPr>
            <a:t>advertencias</a:t>
          </a:r>
          <a:r>
            <a:rPr lang="es-PE" sz="2400" b="1" dirty="0">
              <a:solidFill>
                <a:schemeClr val="tx1"/>
              </a:solidFill>
            </a:rPr>
            <a:t> </a:t>
          </a:r>
          <a:r>
            <a:rPr lang="es-PE" sz="2400" dirty="0">
              <a:solidFill>
                <a:schemeClr val="tx1"/>
              </a:solidFill>
            </a:rPr>
            <a:t>en el prospecto;</a:t>
          </a:r>
        </a:p>
      </dgm:t>
    </dgm:pt>
    <dgm:pt modelId="{604E3FCD-A0E0-465E-82AD-630ED94BD789}" type="parTrans" cxnId="{CF85E4B1-7D4F-43F7-890C-61F4705D021A}">
      <dgm:prSet/>
      <dgm:spPr/>
      <dgm:t>
        <a:bodyPr/>
        <a:lstStyle/>
        <a:p>
          <a:endParaRPr lang="es-PE"/>
        </a:p>
      </dgm:t>
    </dgm:pt>
    <dgm:pt modelId="{D833B04A-965A-47FF-AEB2-5F18EC4A24C4}" type="sibTrans" cxnId="{CF85E4B1-7D4F-43F7-890C-61F4705D021A}">
      <dgm:prSet/>
      <dgm:spPr/>
      <dgm:t>
        <a:bodyPr/>
        <a:lstStyle/>
        <a:p>
          <a:endParaRPr lang="es-PE"/>
        </a:p>
      </dgm:t>
    </dgm:pt>
    <dgm:pt modelId="{3FF85678-ACC4-4752-B887-EADF486E4370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PE" sz="2400" dirty="0">
              <a:solidFill>
                <a:schemeClr val="tx1"/>
              </a:solidFill>
            </a:rPr>
            <a:t>Cambios en las </a:t>
          </a:r>
          <a:r>
            <a:rPr lang="es-PE" sz="2800" b="1" dirty="0">
              <a:solidFill>
                <a:schemeClr val="tx1"/>
              </a:solidFill>
            </a:rPr>
            <a:t>condiciones de uso </a:t>
          </a:r>
          <a:r>
            <a:rPr lang="es-PE" sz="2400" dirty="0">
              <a:solidFill>
                <a:schemeClr val="tx1"/>
              </a:solidFill>
            </a:rPr>
            <a:t>autorizadas;</a:t>
          </a:r>
        </a:p>
      </dgm:t>
    </dgm:pt>
    <dgm:pt modelId="{4413B3F5-89EA-4D38-9358-5482951A32A7}" type="parTrans" cxnId="{F1572AC6-469D-47BF-B861-FFFE66A38CFF}">
      <dgm:prSet/>
      <dgm:spPr/>
      <dgm:t>
        <a:bodyPr/>
        <a:lstStyle/>
        <a:p>
          <a:endParaRPr lang="es-PE"/>
        </a:p>
      </dgm:t>
    </dgm:pt>
    <dgm:pt modelId="{35E40879-E306-4549-98DE-B7C94F204744}" type="sibTrans" cxnId="{F1572AC6-469D-47BF-B861-FFFE66A38CFF}">
      <dgm:prSet/>
      <dgm:spPr/>
      <dgm:t>
        <a:bodyPr/>
        <a:lstStyle/>
        <a:p>
          <a:endParaRPr lang="es-PE"/>
        </a:p>
      </dgm:t>
    </dgm:pt>
    <dgm:pt modelId="{B6811E32-B4C6-42D0-A0E5-AF11A42CA785}">
      <dgm:prSet phldrT="[Texto]" custT="1"/>
      <dgm:spPr>
        <a:solidFill>
          <a:srgbClr val="66FFFF"/>
        </a:solidFill>
      </dgm:spPr>
      <dgm:t>
        <a:bodyPr/>
        <a:lstStyle/>
        <a:p>
          <a:r>
            <a:rPr lang="es-PE" sz="2400" b="1" dirty="0">
              <a:solidFill>
                <a:schemeClr val="tx1"/>
              </a:solidFill>
            </a:rPr>
            <a:t>Suspensión de la autorización </a:t>
          </a:r>
          <a:r>
            <a:rPr lang="es-PE" sz="1800" dirty="0">
              <a:solidFill>
                <a:schemeClr val="tx1"/>
              </a:solidFill>
            </a:rPr>
            <a:t>de comercialización del producto, hasta que los problemas de seguridad se hayan resuelto.</a:t>
          </a:r>
        </a:p>
      </dgm:t>
    </dgm:pt>
    <dgm:pt modelId="{972470A9-468D-4090-BD4B-FADA57DB41C8}" type="parTrans" cxnId="{797DC16B-2E6C-418F-B744-2001DD9ADCC6}">
      <dgm:prSet/>
      <dgm:spPr/>
      <dgm:t>
        <a:bodyPr/>
        <a:lstStyle/>
        <a:p>
          <a:endParaRPr lang="es-PE"/>
        </a:p>
      </dgm:t>
    </dgm:pt>
    <dgm:pt modelId="{B44F3462-6A6E-4FAE-AE7F-2F78295F5B2C}" type="sibTrans" cxnId="{797DC16B-2E6C-418F-B744-2001DD9ADCC6}">
      <dgm:prSet/>
      <dgm:spPr/>
      <dgm:t>
        <a:bodyPr/>
        <a:lstStyle/>
        <a:p>
          <a:endParaRPr lang="es-PE"/>
        </a:p>
      </dgm:t>
    </dgm:pt>
    <dgm:pt modelId="{528455E1-0BE1-464B-8177-DEB15B3F3255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PE" sz="3200" dirty="0">
              <a:solidFill>
                <a:schemeClr val="tx1"/>
              </a:solidFill>
            </a:rPr>
            <a:t>Publicación de las </a:t>
          </a:r>
          <a:r>
            <a:rPr lang="es-PE" sz="3200" b="1" dirty="0">
              <a:solidFill>
                <a:schemeClr val="tx1"/>
              </a:solidFill>
            </a:rPr>
            <a:t>ALERTAS DIGEMID</a:t>
          </a:r>
        </a:p>
      </dgm:t>
    </dgm:pt>
    <dgm:pt modelId="{B9AF1C14-F641-443F-A8C6-8EA56A7B7A28}" type="parTrans" cxnId="{2798B5F6-D0FB-4B00-B040-D7304904CD62}">
      <dgm:prSet/>
      <dgm:spPr/>
      <dgm:t>
        <a:bodyPr/>
        <a:lstStyle/>
        <a:p>
          <a:endParaRPr lang="es-PE"/>
        </a:p>
      </dgm:t>
    </dgm:pt>
    <dgm:pt modelId="{C1A511C1-420F-4BE6-8BD4-CF40F887D1F5}" type="sibTrans" cxnId="{2798B5F6-D0FB-4B00-B040-D7304904CD62}">
      <dgm:prSet/>
      <dgm:spPr/>
      <dgm:t>
        <a:bodyPr/>
        <a:lstStyle/>
        <a:p>
          <a:endParaRPr lang="es-PE"/>
        </a:p>
      </dgm:t>
    </dgm:pt>
    <dgm:pt modelId="{A6C1AC12-CE90-4B89-B374-BB1B402C79C9}">
      <dgm:prSet phldrT="[Texto]" custT="1"/>
      <dgm:spPr>
        <a:solidFill>
          <a:srgbClr val="FFCC99"/>
        </a:solidFill>
      </dgm:spPr>
      <dgm:t>
        <a:bodyPr/>
        <a:lstStyle/>
        <a:p>
          <a:r>
            <a:rPr lang="es-PE" sz="2800" b="1" dirty="0">
              <a:solidFill>
                <a:schemeClr val="tx1"/>
              </a:solidFill>
            </a:rPr>
            <a:t>Retiro del mercado </a:t>
          </a:r>
          <a:r>
            <a:rPr lang="es-PE" sz="2400" dirty="0">
              <a:solidFill>
                <a:schemeClr val="tx1"/>
              </a:solidFill>
            </a:rPr>
            <a:t>del producto observado</a:t>
          </a:r>
        </a:p>
      </dgm:t>
    </dgm:pt>
    <dgm:pt modelId="{3E1E27B5-33F0-4F8F-8B7F-F32B46E8F228}" type="parTrans" cxnId="{B7CAC15B-C420-4C53-836C-40341A3D53B1}">
      <dgm:prSet/>
      <dgm:spPr/>
      <dgm:t>
        <a:bodyPr/>
        <a:lstStyle/>
        <a:p>
          <a:endParaRPr lang="es-PE"/>
        </a:p>
      </dgm:t>
    </dgm:pt>
    <dgm:pt modelId="{0C7145D8-F8E3-4B2C-9642-10775E159A2A}" type="sibTrans" cxnId="{B7CAC15B-C420-4C53-836C-40341A3D53B1}">
      <dgm:prSet/>
      <dgm:spPr/>
      <dgm:t>
        <a:bodyPr/>
        <a:lstStyle/>
        <a:p>
          <a:endParaRPr lang="es-PE"/>
        </a:p>
      </dgm:t>
    </dgm:pt>
    <dgm:pt modelId="{3A33114F-6174-4C79-8117-E6CEBFAE765C}" type="pres">
      <dgm:prSet presAssocID="{13CC7594-7EAD-4CB9-A7B1-CFC5C35352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71612E4-864C-4FA0-A585-46DB86577225}" type="pres">
      <dgm:prSet presAssocID="{7BA4338F-B1B5-40C2-8270-4BBD3BEB68DA}" presName="composite" presStyleCnt="0"/>
      <dgm:spPr/>
    </dgm:pt>
    <dgm:pt modelId="{0A738872-4BF5-4383-9B5D-542BF97846F5}" type="pres">
      <dgm:prSet presAssocID="{7BA4338F-B1B5-40C2-8270-4BBD3BEB68DA}" presName="imgShp" presStyleLbl="fgImgPlace1" presStyleIdx="0" presStyleCnt="5" custLinFactNeighborX="-50497" custLinFactNeighborY="21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8235A7-525A-463F-B466-91BAC3BAE693}" type="pres">
      <dgm:prSet presAssocID="{7BA4338F-B1B5-40C2-8270-4BBD3BEB68DA}" presName="txShp" presStyleLbl="node1" presStyleIdx="0" presStyleCnt="5" custScaleX="12009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E73D06-2967-4D17-8479-DB4BDAD053A4}" type="pres">
      <dgm:prSet presAssocID="{D833B04A-965A-47FF-AEB2-5F18EC4A24C4}" presName="spacing" presStyleCnt="0"/>
      <dgm:spPr/>
    </dgm:pt>
    <dgm:pt modelId="{C342318C-84C4-4A4A-87B6-102AF20C07DA}" type="pres">
      <dgm:prSet presAssocID="{3FF85678-ACC4-4752-B887-EADF486E4370}" presName="composite" presStyleCnt="0"/>
      <dgm:spPr/>
    </dgm:pt>
    <dgm:pt modelId="{FBDD3093-861F-4F46-AB39-498AF4CED497}" type="pres">
      <dgm:prSet presAssocID="{3FF85678-ACC4-4752-B887-EADF486E4370}" presName="imgShp" presStyleLbl="fgImgPlace1" presStyleIdx="1" presStyleCnt="5" custLinFactNeighborX="-58812" custLinFactNeighborY="-28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D5F3A1-CDE5-4889-96F6-BCFB1088A482}" type="pres">
      <dgm:prSet presAssocID="{3FF85678-ACC4-4752-B887-EADF486E4370}" presName="txShp" presStyleLbl="node1" presStyleIdx="1" presStyleCnt="5" custScaleX="127985" custLinFactNeighborX="-372" custLinFactNeighborY="-280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0568EC2-F1FB-4B50-9261-DEB4C0807A9A}" type="pres">
      <dgm:prSet presAssocID="{35E40879-E306-4549-98DE-B7C94F204744}" presName="spacing" presStyleCnt="0"/>
      <dgm:spPr/>
    </dgm:pt>
    <dgm:pt modelId="{5E69ED24-01F3-4C1E-93E1-5F51E83A28C5}" type="pres">
      <dgm:prSet presAssocID="{B6811E32-B4C6-42D0-A0E5-AF11A42CA785}" presName="composite" presStyleCnt="0"/>
      <dgm:spPr/>
    </dgm:pt>
    <dgm:pt modelId="{2B7DEDDF-C27F-40B7-9AA9-EFBB90EF12F6}" type="pres">
      <dgm:prSet presAssocID="{B6811E32-B4C6-42D0-A0E5-AF11A42CA785}" presName="imgShp" presStyleLbl="fgImgPlace1" presStyleIdx="2" presStyleCnt="5" custLinFactNeighborX="-78296" custLinFactNeighborY="-95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FE0ABF9-AE9E-474A-AA11-FE98C2E62C12}" type="pres">
      <dgm:prSet presAssocID="{B6811E32-B4C6-42D0-A0E5-AF11A42CA785}" presName="txShp" presStyleLbl="node1" presStyleIdx="2" presStyleCnt="5" custScaleX="133248" custLinFactNeighborX="2260" custLinFactNeighborY="-522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15C6962-FD09-4F13-BF5D-4A8E43FF9C32}" type="pres">
      <dgm:prSet presAssocID="{B44F3462-6A6E-4FAE-AE7F-2F78295F5B2C}" presName="spacing" presStyleCnt="0"/>
      <dgm:spPr/>
    </dgm:pt>
    <dgm:pt modelId="{985B719A-6161-404C-AFC3-9848ECDAD45B}" type="pres">
      <dgm:prSet presAssocID="{528455E1-0BE1-464B-8177-DEB15B3F3255}" presName="composite" presStyleCnt="0"/>
      <dgm:spPr/>
    </dgm:pt>
    <dgm:pt modelId="{2487CF19-CBE3-47DB-99A9-D49BB891887B}" type="pres">
      <dgm:prSet presAssocID="{528455E1-0BE1-464B-8177-DEB15B3F3255}" presName="imgShp" presStyleLbl="fgImgPlace1" presStyleIdx="3" presStyleCnt="5" custLinFactNeighborX="-67307" custLinFactNeighborY="-763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BBB5C4E-579A-4198-9281-E0621A62D275}" type="pres">
      <dgm:prSet presAssocID="{528455E1-0BE1-464B-8177-DEB15B3F3255}" presName="txShp" presStyleLbl="node1" presStyleIdx="3" presStyleCnt="5" custScaleX="146246" custLinFactNeighborX="736" custLinFactNeighborY="-763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CFD2F6-CC57-4C3A-9B2D-B54D80DB3E91}" type="pres">
      <dgm:prSet presAssocID="{C1A511C1-420F-4BE6-8BD4-CF40F887D1F5}" presName="spacing" presStyleCnt="0"/>
      <dgm:spPr/>
    </dgm:pt>
    <dgm:pt modelId="{E263AD51-6046-41CC-A399-E1186BCF978E}" type="pres">
      <dgm:prSet presAssocID="{A6C1AC12-CE90-4B89-B374-BB1B402C79C9}" presName="composite" presStyleCnt="0"/>
      <dgm:spPr/>
    </dgm:pt>
    <dgm:pt modelId="{92180E2D-AE05-4BD9-BCAC-DE3F3C405386}" type="pres">
      <dgm:prSet presAssocID="{A6C1AC12-CE90-4B89-B374-BB1B402C79C9}" presName="imgShp" presStyleLbl="fgImgPlace1" presStyleIdx="4" presStyleCnt="5" custLinFactNeighborX="-50316" custLinFactNeighborY="-1005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69DCE0D-BED2-4A3D-A3ED-3FEE8A0A724D}" type="pres">
      <dgm:prSet presAssocID="{A6C1AC12-CE90-4B89-B374-BB1B402C79C9}" presName="txShp" presStyleLbl="node1" presStyleIdx="4" presStyleCnt="5" custScaleX="12026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D1ED418-EB75-4CD1-9A31-465875B1DA1C}" type="presOf" srcId="{3FF85678-ACC4-4752-B887-EADF486E4370}" destId="{E7D5F3A1-CDE5-4889-96F6-BCFB1088A482}" srcOrd="0" destOrd="0" presId="urn:microsoft.com/office/officeart/2005/8/layout/vList3#1"/>
    <dgm:cxn modelId="{C45B5E30-ED3E-45B7-8E72-B76B3810C372}" type="presOf" srcId="{A6C1AC12-CE90-4B89-B374-BB1B402C79C9}" destId="{169DCE0D-BED2-4A3D-A3ED-3FEE8A0A724D}" srcOrd="0" destOrd="0" presId="urn:microsoft.com/office/officeart/2005/8/layout/vList3#1"/>
    <dgm:cxn modelId="{A3BBEAB3-A1FE-4394-9F86-03663B558722}" type="presOf" srcId="{B6811E32-B4C6-42D0-A0E5-AF11A42CA785}" destId="{3FE0ABF9-AE9E-474A-AA11-FE98C2E62C12}" srcOrd="0" destOrd="0" presId="urn:microsoft.com/office/officeart/2005/8/layout/vList3#1"/>
    <dgm:cxn modelId="{BA7D07D6-F7FF-4CBA-9E69-9E115010B507}" type="presOf" srcId="{7BA4338F-B1B5-40C2-8270-4BBD3BEB68DA}" destId="{F08235A7-525A-463F-B466-91BAC3BAE693}" srcOrd="0" destOrd="0" presId="urn:microsoft.com/office/officeart/2005/8/layout/vList3#1"/>
    <dgm:cxn modelId="{F70DF7D4-EC60-4F96-8028-1C252FA0CF78}" type="presOf" srcId="{528455E1-0BE1-464B-8177-DEB15B3F3255}" destId="{7BBB5C4E-579A-4198-9281-E0621A62D275}" srcOrd="0" destOrd="0" presId="urn:microsoft.com/office/officeart/2005/8/layout/vList3#1"/>
    <dgm:cxn modelId="{B7CAC15B-C420-4C53-836C-40341A3D53B1}" srcId="{13CC7594-7EAD-4CB9-A7B1-CFC5C35352E5}" destId="{A6C1AC12-CE90-4B89-B374-BB1B402C79C9}" srcOrd="4" destOrd="0" parTransId="{3E1E27B5-33F0-4F8F-8B7F-F32B46E8F228}" sibTransId="{0C7145D8-F8E3-4B2C-9642-10775E159A2A}"/>
    <dgm:cxn modelId="{CF85E4B1-7D4F-43F7-890C-61F4705D021A}" srcId="{13CC7594-7EAD-4CB9-A7B1-CFC5C35352E5}" destId="{7BA4338F-B1B5-40C2-8270-4BBD3BEB68DA}" srcOrd="0" destOrd="0" parTransId="{604E3FCD-A0E0-465E-82AD-630ED94BD789}" sibTransId="{D833B04A-965A-47FF-AEB2-5F18EC4A24C4}"/>
    <dgm:cxn modelId="{F1572AC6-469D-47BF-B861-FFFE66A38CFF}" srcId="{13CC7594-7EAD-4CB9-A7B1-CFC5C35352E5}" destId="{3FF85678-ACC4-4752-B887-EADF486E4370}" srcOrd="1" destOrd="0" parTransId="{4413B3F5-89EA-4D38-9358-5482951A32A7}" sibTransId="{35E40879-E306-4549-98DE-B7C94F204744}"/>
    <dgm:cxn modelId="{2798B5F6-D0FB-4B00-B040-D7304904CD62}" srcId="{13CC7594-7EAD-4CB9-A7B1-CFC5C35352E5}" destId="{528455E1-0BE1-464B-8177-DEB15B3F3255}" srcOrd="3" destOrd="0" parTransId="{B9AF1C14-F641-443F-A8C6-8EA56A7B7A28}" sibTransId="{C1A511C1-420F-4BE6-8BD4-CF40F887D1F5}"/>
    <dgm:cxn modelId="{9B373063-22F0-46A0-A0A5-B80274C35E49}" type="presOf" srcId="{13CC7594-7EAD-4CB9-A7B1-CFC5C35352E5}" destId="{3A33114F-6174-4C79-8117-E6CEBFAE765C}" srcOrd="0" destOrd="0" presId="urn:microsoft.com/office/officeart/2005/8/layout/vList3#1"/>
    <dgm:cxn modelId="{797DC16B-2E6C-418F-B744-2001DD9ADCC6}" srcId="{13CC7594-7EAD-4CB9-A7B1-CFC5C35352E5}" destId="{B6811E32-B4C6-42D0-A0E5-AF11A42CA785}" srcOrd="2" destOrd="0" parTransId="{972470A9-468D-4090-BD4B-FADA57DB41C8}" sibTransId="{B44F3462-6A6E-4FAE-AE7F-2F78295F5B2C}"/>
    <dgm:cxn modelId="{2756CF32-85B8-4837-8D0A-477D009F377D}" type="presParOf" srcId="{3A33114F-6174-4C79-8117-E6CEBFAE765C}" destId="{371612E4-864C-4FA0-A585-46DB86577225}" srcOrd="0" destOrd="0" presId="urn:microsoft.com/office/officeart/2005/8/layout/vList3#1"/>
    <dgm:cxn modelId="{32083A8B-32CC-4AD8-877D-0F657CCB6AF4}" type="presParOf" srcId="{371612E4-864C-4FA0-A585-46DB86577225}" destId="{0A738872-4BF5-4383-9B5D-542BF97846F5}" srcOrd="0" destOrd="0" presId="urn:microsoft.com/office/officeart/2005/8/layout/vList3#1"/>
    <dgm:cxn modelId="{2D604D94-2561-472B-BF03-4BDBDF09C262}" type="presParOf" srcId="{371612E4-864C-4FA0-A585-46DB86577225}" destId="{F08235A7-525A-463F-B466-91BAC3BAE693}" srcOrd="1" destOrd="0" presId="urn:microsoft.com/office/officeart/2005/8/layout/vList3#1"/>
    <dgm:cxn modelId="{278F7ABA-96F0-4505-A443-A5DD40983F81}" type="presParOf" srcId="{3A33114F-6174-4C79-8117-E6CEBFAE765C}" destId="{DCE73D06-2967-4D17-8479-DB4BDAD053A4}" srcOrd="1" destOrd="0" presId="urn:microsoft.com/office/officeart/2005/8/layout/vList3#1"/>
    <dgm:cxn modelId="{3E91ED60-3C3E-4272-A322-E195D6EDD7B7}" type="presParOf" srcId="{3A33114F-6174-4C79-8117-E6CEBFAE765C}" destId="{C342318C-84C4-4A4A-87B6-102AF20C07DA}" srcOrd="2" destOrd="0" presId="urn:microsoft.com/office/officeart/2005/8/layout/vList3#1"/>
    <dgm:cxn modelId="{05E69909-8DA4-4EE0-987E-02BEC8127B5E}" type="presParOf" srcId="{C342318C-84C4-4A4A-87B6-102AF20C07DA}" destId="{FBDD3093-861F-4F46-AB39-498AF4CED497}" srcOrd="0" destOrd="0" presId="urn:microsoft.com/office/officeart/2005/8/layout/vList3#1"/>
    <dgm:cxn modelId="{2E4E3A01-7DDB-4F9A-AE94-6A5E386CE2C4}" type="presParOf" srcId="{C342318C-84C4-4A4A-87B6-102AF20C07DA}" destId="{E7D5F3A1-CDE5-4889-96F6-BCFB1088A482}" srcOrd="1" destOrd="0" presId="urn:microsoft.com/office/officeart/2005/8/layout/vList3#1"/>
    <dgm:cxn modelId="{B5ED0A34-518D-468D-9AB7-A1FCAD0C683E}" type="presParOf" srcId="{3A33114F-6174-4C79-8117-E6CEBFAE765C}" destId="{70568EC2-F1FB-4B50-9261-DEB4C0807A9A}" srcOrd="3" destOrd="0" presId="urn:microsoft.com/office/officeart/2005/8/layout/vList3#1"/>
    <dgm:cxn modelId="{93CA2380-7358-44BD-8777-F2FF0EAE1CAF}" type="presParOf" srcId="{3A33114F-6174-4C79-8117-E6CEBFAE765C}" destId="{5E69ED24-01F3-4C1E-93E1-5F51E83A28C5}" srcOrd="4" destOrd="0" presId="urn:microsoft.com/office/officeart/2005/8/layout/vList3#1"/>
    <dgm:cxn modelId="{9EB68518-0EA9-4D14-A1A5-53D2E73764B8}" type="presParOf" srcId="{5E69ED24-01F3-4C1E-93E1-5F51E83A28C5}" destId="{2B7DEDDF-C27F-40B7-9AA9-EFBB90EF12F6}" srcOrd="0" destOrd="0" presId="urn:microsoft.com/office/officeart/2005/8/layout/vList3#1"/>
    <dgm:cxn modelId="{E0F51C1A-FE94-41B4-8671-47BD6203ED06}" type="presParOf" srcId="{5E69ED24-01F3-4C1E-93E1-5F51E83A28C5}" destId="{3FE0ABF9-AE9E-474A-AA11-FE98C2E62C12}" srcOrd="1" destOrd="0" presId="urn:microsoft.com/office/officeart/2005/8/layout/vList3#1"/>
    <dgm:cxn modelId="{7277988F-B77A-4226-96B2-64296B11A91C}" type="presParOf" srcId="{3A33114F-6174-4C79-8117-E6CEBFAE765C}" destId="{515C6962-FD09-4F13-BF5D-4A8E43FF9C32}" srcOrd="5" destOrd="0" presId="urn:microsoft.com/office/officeart/2005/8/layout/vList3#1"/>
    <dgm:cxn modelId="{5E03CACD-4D0E-413A-8299-2632DDDAD9F0}" type="presParOf" srcId="{3A33114F-6174-4C79-8117-E6CEBFAE765C}" destId="{985B719A-6161-404C-AFC3-9848ECDAD45B}" srcOrd="6" destOrd="0" presId="urn:microsoft.com/office/officeart/2005/8/layout/vList3#1"/>
    <dgm:cxn modelId="{545CCDF7-B315-4410-8326-31BFD20CA285}" type="presParOf" srcId="{985B719A-6161-404C-AFC3-9848ECDAD45B}" destId="{2487CF19-CBE3-47DB-99A9-D49BB891887B}" srcOrd="0" destOrd="0" presId="urn:microsoft.com/office/officeart/2005/8/layout/vList3#1"/>
    <dgm:cxn modelId="{58A44BBB-F46B-48C9-BA4A-248F6974ABE2}" type="presParOf" srcId="{985B719A-6161-404C-AFC3-9848ECDAD45B}" destId="{7BBB5C4E-579A-4198-9281-E0621A62D275}" srcOrd="1" destOrd="0" presId="urn:microsoft.com/office/officeart/2005/8/layout/vList3#1"/>
    <dgm:cxn modelId="{D898F541-4612-476B-AA80-0B8E8CC80193}" type="presParOf" srcId="{3A33114F-6174-4C79-8117-E6CEBFAE765C}" destId="{EBCFD2F6-CC57-4C3A-9B2D-B54D80DB3E91}" srcOrd="7" destOrd="0" presId="urn:microsoft.com/office/officeart/2005/8/layout/vList3#1"/>
    <dgm:cxn modelId="{994A6F50-4AD4-4766-BF31-B66C2F21C3ED}" type="presParOf" srcId="{3A33114F-6174-4C79-8117-E6CEBFAE765C}" destId="{E263AD51-6046-41CC-A399-E1186BCF978E}" srcOrd="8" destOrd="0" presId="urn:microsoft.com/office/officeart/2005/8/layout/vList3#1"/>
    <dgm:cxn modelId="{37C867DE-E77A-4CD0-9F6A-9662A46E92A5}" type="presParOf" srcId="{E263AD51-6046-41CC-A399-E1186BCF978E}" destId="{92180E2D-AE05-4BD9-BCAC-DE3F3C405386}" srcOrd="0" destOrd="0" presId="urn:microsoft.com/office/officeart/2005/8/layout/vList3#1"/>
    <dgm:cxn modelId="{CCFE7546-C5D9-4E3B-B14B-DC295F69516A}" type="presParOf" srcId="{E263AD51-6046-41CC-A399-E1186BCF978E}" destId="{169DCE0D-BED2-4A3D-A3ED-3FEE8A0A724D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DD669-BB90-43E0-8F47-005022F818AF}">
      <dsp:nvSpPr>
        <dsp:cNvPr id="0" name=""/>
        <dsp:cNvSpPr/>
      </dsp:nvSpPr>
      <dsp:spPr>
        <a:xfrm>
          <a:off x="0" y="313252"/>
          <a:ext cx="83632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60A20-46EC-458F-9FA0-E1403BDD19B0}">
      <dsp:nvSpPr>
        <dsp:cNvPr id="0" name=""/>
        <dsp:cNvSpPr/>
      </dsp:nvSpPr>
      <dsp:spPr>
        <a:xfrm>
          <a:off x="398153" y="18052"/>
          <a:ext cx="7963068" cy="590400"/>
        </a:xfrm>
        <a:prstGeom prst="roundRect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rgbClr val="0000FF"/>
              </a:solidFill>
            </a:rPr>
            <a:t>1. </a:t>
          </a:r>
          <a:r>
            <a:rPr lang="es-PE" sz="2400" b="1" kern="1200" dirty="0">
              <a:solidFill>
                <a:srgbClr val="0000FF"/>
              </a:solidFill>
            </a:rPr>
            <a:t>Detección temprana </a:t>
          </a:r>
          <a:r>
            <a:rPr lang="es-PE" sz="2000" kern="1200" dirty="0">
              <a:solidFill>
                <a:srgbClr val="0000FF"/>
              </a:solidFill>
            </a:rPr>
            <a:t>de RAM/ IADM e interacciones </a:t>
          </a:r>
          <a:r>
            <a:rPr lang="es-PE" sz="2400" b="1" kern="1200" dirty="0">
              <a:solidFill>
                <a:srgbClr val="0000FF"/>
              </a:solidFill>
            </a:rPr>
            <a:t>desconocidas hasta el momento</a:t>
          </a:r>
        </a:p>
      </dsp:txBody>
      <dsp:txXfrm>
        <a:off x="426974" y="46873"/>
        <a:ext cx="7905426" cy="532758"/>
      </dsp:txXfrm>
    </dsp:sp>
    <dsp:sp modelId="{4557A0E2-E64A-4D5E-8276-B9E1E8A9558A}">
      <dsp:nvSpPr>
        <dsp:cNvPr id="0" name=""/>
        <dsp:cNvSpPr/>
      </dsp:nvSpPr>
      <dsp:spPr>
        <a:xfrm>
          <a:off x="0" y="1220452"/>
          <a:ext cx="83632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7508-94C4-4960-962E-7CD11F9CD064}">
      <dsp:nvSpPr>
        <dsp:cNvPr id="0" name=""/>
        <dsp:cNvSpPr/>
      </dsp:nvSpPr>
      <dsp:spPr>
        <a:xfrm>
          <a:off x="398153" y="925252"/>
          <a:ext cx="7963068" cy="590400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rgbClr val="0000FF"/>
              </a:solidFill>
            </a:rPr>
            <a:t>2. Detección de </a:t>
          </a:r>
          <a:r>
            <a:rPr lang="es-PE" sz="2400" b="1" kern="1200" dirty="0">
              <a:solidFill>
                <a:srgbClr val="0000FF"/>
              </a:solidFill>
            </a:rPr>
            <a:t>aumentos de frecuencia </a:t>
          </a:r>
          <a:r>
            <a:rPr lang="es-PE" sz="2000" kern="1200" dirty="0">
              <a:solidFill>
                <a:srgbClr val="0000FF"/>
              </a:solidFill>
            </a:rPr>
            <a:t>de RAM/ IADM (conocidas)</a:t>
          </a:r>
        </a:p>
      </dsp:txBody>
      <dsp:txXfrm>
        <a:off x="426974" y="954073"/>
        <a:ext cx="7905426" cy="532758"/>
      </dsp:txXfrm>
    </dsp:sp>
    <dsp:sp modelId="{8FDA01D9-9447-4988-B863-64980840B661}">
      <dsp:nvSpPr>
        <dsp:cNvPr id="0" name=""/>
        <dsp:cNvSpPr/>
      </dsp:nvSpPr>
      <dsp:spPr>
        <a:xfrm>
          <a:off x="0" y="2127652"/>
          <a:ext cx="83632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58A99-3422-41A9-9239-2AE1A164ADF9}">
      <dsp:nvSpPr>
        <dsp:cNvPr id="0" name=""/>
        <dsp:cNvSpPr/>
      </dsp:nvSpPr>
      <dsp:spPr>
        <a:xfrm>
          <a:off x="398153" y="1832452"/>
          <a:ext cx="7963068" cy="590400"/>
        </a:xfrm>
        <a:prstGeom prst="round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rgbClr val="0000FF"/>
              </a:solidFill>
            </a:rPr>
            <a:t>3. Identificación de </a:t>
          </a:r>
          <a:r>
            <a:rPr lang="es-PE" sz="2400" b="1" kern="1200" dirty="0">
              <a:solidFill>
                <a:srgbClr val="0000FF"/>
              </a:solidFill>
            </a:rPr>
            <a:t>factores de riesgo </a:t>
          </a:r>
          <a:r>
            <a:rPr lang="es-PE" sz="2000" kern="1200" dirty="0">
              <a:solidFill>
                <a:srgbClr val="0000FF"/>
              </a:solidFill>
            </a:rPr>
            <a:t>y de los posibles mecanismos subyacentes de las RAM/IADM</a:t>
          </a:r>
        </a:p>
      </dsp:txBody>
      <dsp:txXfrm>
        <a:off x="426974" y="1861273"/>
        <a:ext cx="7905426" cy="532758"/>
      </dsp:txXfrm>
    </dsp:sp>
    <dsp:sp modelId="{AFA6D5FF-28AA-40F2-98BE-18D07964F49E}">
      <dsp:nvSpPr>
        <dsp:cNvPr id="0" name=""/>
        <dsp:cNvSpPr/>
      </dsp:nvSpPr>
      <dsp:spPr>
        <a:xfrm>
          <a:off x="0" y="3542761"/>
          <a:ext cx="83632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415DE-F0C0-42F4-8A7C-736B2BEC113B}">
      <dsp:nvSpPr>
        <dsp:cNvPr id="0" name=""/>
        <dsp:cNvSpPr/>
      </dsp:nvSpPr>
      <dsp:spPr>
        <a:xfrm>
          <a:off x="398153" y="2739652"/>
          <a:ext cx="7963068" cy="1098309"/>
        </a:xfrm>
        <a:prstGeom prst="roundRect">
          <a:avLst/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rgbClr val="0000FF"/>
              </a:solidFill>
            </a:rPr>
            <a:t>4. Estimación de aspectos </a:t>
          </a:r>
          <a:r>
            <a:rPr lang="es-PE" sz="2400" b="1" kern="1200" dirty="0">
              <a:solidFill>
                <a:srgbClr val="0000FF"/>
              </a:solidFill>
            </a:rPr>
            <a:t>cuantitativos de la relación beneficio/ riesgo </a:t>
          </a:r>
          <a:r>
            <a:rPr lang="es-PE" sz="2000" b="1" kern="1200" dirty="0">
              <a:solidFill>
                <a:srgbClr val="0000FF"/>
              </a:solidFill>
            </a:rPr>
            <a:t>y difusión </a:t>
          </a:r>
          <a:r>
            <a:rPr lang="es-PE" sz="2000" kern="1200" dirty="0">
              <a:solidFill>
                <a:srgbClr val="0000FF"/>
              </a:solidFill>
            </a:rPr>
            <a:t>de la información necesaria para </a:t>
          </a:r>
          <a:r>
            <a:rPr lang="es-PE" sz="2400" b="1" kern="1200" dirty="0">
              <a:solidFill>
                <a:srgbClr val="0000FF"/>
              </a:solidFill>
            </a:rPr>
            <a:t>mejorar la regulación y prescripción</a:t>
          </a:r>
          <a:r>
            <a:rPr lang="es-PE" sz="2400" kern="1200" dirty="0">
              <a:solidFill>
                <a:srgbClr val="0000FF"/>
              </a:solidFill>
            </a:rPr>
            <a:t> </a:t>
          </a:r>
          <a:r>
            <a:rPr lang="es-PE" sz="2000" kern="1200" dirty="0">
              <a:solidFill>
                <a:srgbClr val="0000FF"/>
              </a:solidFill>
            </a:rPr>
            <a:t>de medicamentos</a:t>
          </a:r>
        </a:p>
      </dsp:txBody>
      <dsp:txXfrm>
        <a:off x="451768" y="2793267"/>
        <a:ext cx="7855838" cy="991079"/>
      </dsp:txXfrm>
    </dsp:sp>
    <dsp:sp modelId="{396396B3-3FD5-40A2-AD17-920030E033AD}">
      <dsp:nvSpPr>
        <dsp:cNvPr id="0" name=""/>
        <dsp:cNvSpPr/>
      </dsp:nvSpPr>
      <dsp:spPr>
        <a:xfrm>
          <a:off x="0" y="4662523"/>
          <a:ext cx="83632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086C5-6C4D-4A4D-BCC3-218743F93873}">
      <dsp:nvSpPr>
        <dsp:cNvPr id="0" name=""/>
        <dsp:cNvSpPr/>
      </dsp:nvSpPr>
      <dsp:spPr>
        <a:xfrm>
          <a:off x="398153" y="4154761"/>
          <a:ext cx="7963068" cy="802961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rgbClr val="0000FF"/>
              </a:solidFill>
            </a:rPr>
            <a:t>5. </a:t>
          </a:r>
          <a:r>
            <a:rPr lang="es-PE" sz="2000" b="0" kern="1200" dirty="0">
              <a:solidFill>
                <a:srgbClr val="0000FF"/>
              </a:solidFill>
            </a:rPr>
            <a:t>Difusión de la información </a:t>
          </a:r>
          <a:r>
            <a:rPr lang="es-PE" sz="2000" kern="1200" dirty="0">
              <a:solidFill>
                <a:srgbClr val="0000FF"/>
              </a:solidFill>
            </a:rPr>
            <a:t>necesaria para </a:t>
          </a:r>
          <a:r>
            <a:rPr lang="es-PE" sz="2400" b="1" kern="1200" dirty="0">
              <a:solidFill>
                <a:srgbClr val="0000FF"/>
              </a:solidFill>
            </a:rPr>
            <a:t>mejorar la regulación y prescripción </a:t>
          </a:r>
          <a:r>
            <a:rPr lang="es-PE" sz="2000" kern="1200" dirty="0">
              <a:solidFill>
                <a:srgbClr val="0000FF"/>
              </a:solidFill>
            </a:rPr>
            <a:t>de medicamentos y/o Dispositivos médicos.</a:t>
          </a:r>
        </a:p>
      </dsp:txBody>
      <dsp:txXfrm>
        <a:off x="437350" y="4193958"/>
        <a:ext cx="7884674" cy="724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235A7-525A-463F-B466-91BAC3BAE693}">
      <dsp:nvSpPr>
        <dsp:cNvPr id="0" name=""/>
        <dsp:cNvSpPr/>
      </dsp:nvSpPr>
      <dsp:spPr>
        <a:xfrm rot="10800000">
          <a:off x="820433" y="3310"/>
          <a:ext cx="6506380" cy="847584"/>
        </a:xfrm>
        <a:prstGeom prst="homePlate">
          <a:avLst/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76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solidFill>
                <a:schemeClr val="tx1"/>
              </a:solidFill>
            </a:rPr>
            <a:t>Inclusión de </a:t>
          </a:r>
          <a:r>
            <a:rPr lang="es-PE" sz="2800" b="1" kern="1200" dirty="0">
              <a:solidFill>
                <a:schemeClr val="tx1"/>
              </a:solidFill>
            </a:rPr>
            <a:t>advertencias</a:t>
          </a:r>
          <a:r>
            <a:rPr lang="es-PE" sz="2400" b="1" kern="1200" dirty="0">
              <a:solidFill>
                <a:schemeClr val="tx1"/>
              </a:solidFill>
            </a:rPr>
            <a:t> </a:t>
          </a:r>
          <a:r>
            <a:rPr lang="es-PE" sz="2400" kern="1200" dirty="0">
              <a:solidFill>
                <a:schemeClr val="tx1"/>
              </a:solidFill>
            </a:rPr>
            <a:t>en el prospecto;</a:t>
          </a:r>
        </a:p>
      </dsp:txBody>
      <dsp:txXfrm rot="10800000">
        <a:off x="1032329" y="3310"/>
        <a:ext cx="6294484" cy="847584"/>
      </dsp:txXfrm>
    </dsp:sp>
    <dsp:sp modelId="{0A738872-4BF5-4383-9B5D-542BF97846F5}">
      <dsp:nvSpPr>
        <dsp:cNvPr id="0" name=""/>
        <dsp:cNvSpPr/>
      </dsp:nvSpPr>
      <dsp:spPr>
        <a:xfrm>
          <a:off x="512867" y="21440"/>
          <a:ext cx="847584" cy="8475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D5F3A1-CDE5-4889-96F6-BCFB1088A482}">
      <dsp:nvSpPr>
        <dsp:cNvPr id="0" name=""/>
        <dsp:cNvSpPr/>
      </dsp:nvSpPr>
      <dsp:spPr>
        <a:xfrm rot="10800000">
          <a:off x="586406" y="1080122"/>
          <a:ext cx="6934124" cy="847584"/>
        </a:xfrm>
        <a:prstGeom prst="homePlate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76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>
              <a:solidFill>
                <a:schemeClr val="tx1"/>
              </a:solidFill>
            </a:rPr>
            <a:t>Cambios en las </a:t>
          </a:r>
          <a:r>
            <a:rPr lang="es-PE" sz="2800" b="1" kern="1200" dirty="0">
              <a:solidFill>
                <a:schemeClr val="tx1"/>
              </a:solidFill>
            </a:rPr>
            <a:t>condiciones de uso </a:t>
          </a:r>
          <a:r>
            <a:rPr lang="es-PE" sz="2400" kern="1200" dirty="0">
              <a:solidFill>
                <a:schemeClr val="tx1"/>
              </a:solidFill>
            </a:rPr>
            <a:t>autorizadas;</a:t>
          </a:r>
        </a:p>
      </dsp:txBody>
      <dsp:txXfrm rot="10800000">
        <a:off x="798302" y="1080122"/>
        <a:ext cx="6722228" cy="847584"/>
      </dsp:txXfrm>
    </dsp:sp>
    <dsp:sp modelId="{FBDD3093-861F-4F46-AB39-498AF4CED497}">
      <dsp:nvSpPr>
        <dsp:cNvPr id="0" name=""/>
        <dsp:cNvSpPr/>
      </dsp:nvSpPr>
      <dsp:spPr>
        <a:xfrm>
          <a:off x="442390" y="1080122"/>
          <a:ext cx="847584" cy="8475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E0ABF9-AE9E-474A-AA11-FE98C2E62C12}">
      <dsp:nvSpPr>
        <dsp:cNvPr id="0" name=""/>
        <dsp:cNvSpPr/>
      </dsp:nvSpPr>
      <dsp:spPr>
        <a:xfrm rot="10800000">
          <a:off x="586434" y="2160238"/>
          <a:ext cx="7219269" cy="847584"/>
        </a:xfrm>
        <a:prstGeom prst="homePlate">
          <a:avLst/>
        </a:prstGeom>
        <a:solidFill>
          <a:srgbClr val="66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76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solidFill>
                <a:schemeClr val="tx1"/>
              </a:solidFill>
            </a:rPr>
            <a:t>Suspensión de la autorización </a:t>
          </a:r>
          <a:r>
            <a:rPr lang="es-PE" sz="1800" kern="1200" dirty="0">
              <a:solidFill>
                <a:schemeClr val="tx1"/>
              </a:solidFill>
            </a:rPr>
            <a:t>de comercialización del producto, hasta que los problemas de seguridad se hayan resuelto.</a:t>
          </a:r>
        </a:p>
      </dsp:txBody>
      <dsp:txXfrm rot="10800000">
        <a:off x="798330" y="2160238"/>
        <a:ext cx="7007373" cy="847584"/>
      </dsp:txXfrm>
    </dsp:sp>
    <dsp:sp modelId="{2B7DEDDF-C27F-40B7-9AA9-EFBB90EF12F6}">
      <dsp:nvSpPr>
        <dsp:cNvPr id="0" name=""/>
        <dsp:cNvSpPr/>
      </dsp:nvSpPr>
      <dsp:spPr>
        <a:xfrm>
          <a:off x="277247" y="2123911"/>
          <a:ext cx="847584" cy="84758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B5C4E-579A-4198-9281-E0621A62D275}">
      <dsp:nvSpPr>
        <dsp:cNvPr id="0" name=""/>
        <dsp:cNvSpPr/>
      </dsp:nvSpPr>
      <dsp:spPr>
        <a:xfrm rot="10800000">
          <a:off x="151754" y="3240364"/>
          <a:ext cx="7923491" cy="847584"/>
        </a:xfrm>
        <a:prstGeom prst="homePlate">
          <a:avLst/>
        </a:prstGeom>
        <a:solidFill>
          <a:srgbClr val="FF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76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kern="1200" dirty="0">
              <a:solidFill>
                <a:schemeClr val="tx1"/>
              </a:solidFill>
            </a:rPr>
            <a:t>Publicación de las </a:t>
          </a:r>
          <a:r>
            <a:rPr lang="es-PE" sz="3200" b="1" kern="1200" dirty="0">
              <a:solidFill>
                <a:schemeClr val="tx1"/>
              </a:solidFill>
            </a:rPr>
            <a:t>ALERTAS DIGEMID</a:t>
          </a:r>
        </a:p>
      </dsp:txBody>
      <dsp:txXfrm rot="10800000">
        <a:off x="363650" y="3240364"/>
        <a:ext cx="7711595" cy="847584"/>
      </dsp:txXfrm>
    </dsp:sp>
    <dsp:sp modelId="{2487CF19-CBE3-47DB-99A9-D49BB891887B}">
      <dsp:nvSpPr>
        <dsp:cNvPr id="0" name=""/>
        <dsp:cNvSpPr/>
      </dsp:nvSpPr>
      <dsp:spPr>
        <a:xfrm>
          <a:off x="370388" y="3240364"/>
          <a:ext cx="847584" cy="84758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9DCE0D-BED2-4A3D-A3ED-3FEE8A0A724D}">
      <dsp:nvSpPr>
        <dsp:cNvPr id="0" name=""/>
        <dsp:cNvSpPr/>
      </dsp:nvSpPr>
      <dsp:spPr>
        <a:xfrm rot="10800000">
          <a:off x="815774" y="4405688"/>
          <a:ext cx="6515698" cy="847584"/>
        </a:xfrm>
        <a:prstGeom prst="homePlate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76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>
              <a:solidFill>
                <a:schemeClr val="tx1"/>
              </a:solidFill>
            </a:rPr>
            <a:t>Retiro del mercado </a:t>
          </a:r>
          <a:r>
            <a:rPr lang="es-PE" sz="2400" kern="1200" dirty="0">
              <a:solidFill>
                <a:schemeClr val="tx1"/>
              </a:solidFill>
            </a:rPr>
            <a:t>del producto observado</a:t>
          </a:r>
        </a:p>
      </dsp:txBody>
      <dsp:txXfrm rot="10800000">
        <a:off x="1027670" y="4405688"/>
        <a:ext cx="6303802" cy="847584"/>
      </dsp:txXfrm>
    </dsp:sp>
    <dsp:sp modelId="{92180E2D-AE05-4BD9-BCAC-DE3F3C405386}">
      <dsp:nvSpPr>
        <dsp:cNvPr id="0" name=""/>
        <dsp:cNvSpPr/>
      </dsp:nvSpPr>
      <dsp:spPr>
        <a:xfrm>
          <a:off x="514401" y="4320481"/>
          <a:ext cx="847584" cy="84758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DIRECCIÓN REGIONAL DE SALUD JUNIN DIRECCION EJECUTIVA DE MEDICAMENTOS INSUMOS Y DROGAS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36B22-3F7E-436F-9212-1739A4E18A32}" type="datetimeFigureOut">
              <a:rPr lang="es-ES" smtClean="0"/>
              <a:t>01/10/2019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ÁREA FARMACOVIGIANCIA Y URM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183DE-E778-400D-9A08-330D502C0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36486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DIRECCIÓN REGIONAL DE SALUD JUNIN DIRECCION EJECUTIVA DE MEDICAMENTOS INSUMOS Y DROGAS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99FF4-D25D-4F85-92DE-AB07088F170D}" type="datetimeFigureOut">
              <a:rPr lang="es-ES" smtClean="0"/>
              <a:t>01/10/2019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ÁREA FARMACOVIGIANCIA Y URM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992D9-02F7-4A15-A407-E80653094D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96115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3246-A425-4DFF-B568-0FD3DDCAE99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ÁREA FARMACOVIGIANCIA Y URM</a:t>
            </a:r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/>
              <a:t>DIRECCIÓN REGIONAL DE SALUD JUNIN DIRECCION EJECUTIVA DE MEDICAMENTOS INSUMOS Y DROGAS</a:t>
            </a:r>
          </a:p>
        </p:txBody>
      </p:sp>
    </p:spTree>
    <p:extLst>
      <p:ext uri="{BB962C8B-B14F-4D97-AF65-F5344CB8AC3E}">
        <p14:creationId xmlns:p14="http://schemas.microsoft.com/office/powerpoint/2010/main" val="386562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598A3F-07A7-43F5-B851-97FD48F09DD2}" type="slidenum">
              <a:rPr lang="es-P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P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7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84EA-27B4-4B95-BADF-D29E4AD6C879}" type="datetime1">
              <a:rPr lang="es-ES" smtClean="0"/>
              <a:t>01/10/2019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71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E16-957E-4C97-B57D-6DCAC6AFD634}" type="datetime1">
              <a:rPr lang="es-ES" smtClean="0"/>
              <a:t>01/10/2019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11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7A4-D133-41BE-8635-6DBB6C7889B4}" type="datetime1">
              <a:rPr lang="es-ES" smtClean="0"/>
              <a:t>01/10/2019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5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478-2A81-4C17-AB91-B5CED24636ED}" type="datetime1">
              <a:rPr lang="es-ES" smtClean="0"/>
              <a:t>01/10/2019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3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A566-F321-41D1-8F66-ED8C0923CFAF}" type="datetime1">
              <a:rPr lang="es-ES" smtClean="0"/>
              <a:t>01/10/2019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37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2F46-3F5F-489D-AC9B-C30612F7C349}" type="datetime1">
              <a:rPr lang="es-ES" smtClean="0"/>
              <a:t>01/10/2019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53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67D-F2DE-4271-B5EE-8FA087FD17CA}" type="datetime1">
              <a:rPr lang="es-ES" smtClean="0"/>
              <a:t>01/10/2019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06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C81-736E-43B7-A261-9BDFCDB42ED0}" type="datetime1">
              <a:rPr lang="es-ES" smtClean="0"/>
              <a:t>01/10/2019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03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0D07-B236-40E8-84D5-068419EC7BD1}" type="datetime1">
              <a:rPr lang="es-ES" smtClean="0"/>
              <a:t>01/10/2019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0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7481-8A8B-4975-9157-6080BAA2532C}" type="datetime1">
              <a:rPr lang="es-ES" smtClean="0"/>
              <a:t>01/10/2019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8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910C-4E81-4908-93BC-A03222EF2EBB}" type="datetime1">
              <a:rPr lang="es-ES" smtClean="0"/>
              <a:t>01/10/2019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04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5DF66-8D44-47C3-9473-5D95E5C18F7D}" type="datetime1">
              <a:rPr lang="es-ES" smtClean="0"/>
              <a:t>01/10/2019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00D4-3D5B-42AA-A6DB-CCEE59C45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05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12.em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bc.es/sociedad/abci-talidomida-resurgimiento-medicamento-maldito-201710032157_noticia.html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1</a:t>
            </a:fld>
            <a:endParaRPr lang="es-PE" dirty="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4" name="4 Marcador de pie de página">
            <a:extLst>
              <a:ext uri="{FF2B5EF4-FFF2-40B4-BE49-F238E27FC236}">
                <a16:creationId xmlns:a16="http://schemas.microsoft.com/office/drawing/2014/main" xmlns="" id="{864DC60D-E14B-40C1-941B-344C77B044C9}"/>
              </a:ext>
            </a:extLst>
          </p:cNvPr>
          <p:cNvSpPr txBox="1">
            <a:spLocks/>
          </p:cNvSpPr>
          <p:nvPr/>
        </p:nvSpPr>
        <p:spPr>
          <a:xfrm>
            <a:off x="1793640" y="6470761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  <p:sp>
        <p:nvSpPr>
          <p:cNvPr id="15" name="2 Subtítulo">
            <a:extLst>
              <a:ext uri="{FF2B5EF4-FFF2-40B4-BE49-F238E27FC236}">
                <a16:creationId xmlns:a16="http://schemas.microsoft.com/office/drawing/2014/main" xmlns="" id="{98E5F790-A3B0-4FE8-A2F8-ED772C17C461}"/>
              </a:ext>
            </a:extLst>
          </p:cNvPr>
          <p:cNvSpPr txBox="1">
            <a:spLocks/>
          </p:cNvSpPr>
          <p:nvPr/>
        </p:nvSpPr>
        <p:spPr>
          <a:xfrm>
            <a:off x="3850208" y="5730405"/>
            <a:ext cx="1296144" cy="4680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>
                <a:solidFill>
                  <a:srgbClr val="0000FF"/>
                </a:solidFill>
              </a:rPr>
              <a:t>2019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7713C26-0DC2-4529-98EC-8D12144FA386}"/>
              </a:ext>
            </a:extLst>
          </p:cNvPr>
          <p:cNvSpPr/>
          <p:nvPr/>
        </p:nvSpPr>
        <p:spPr>
          <a:xfrm>
            <a:off x="3005213" y="615014"/>
            <a:ext cx="5465989" cy="46166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00CC"/>
                </a:solidFill>
              </a:rPr>
              <a:t>DIRECCIÓN REGIONAL DE SALUD JUNÍN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E31B7B6F-8F56-4E64-BFF5-AFC8AA118AB7}"/>
              </a:ext>
            </a:extLst>
          </p:cNvPr>
          <p:cNvSpPr/>
          <p:nvPr/>
        </p:nvSpPr>
        <p:spPr>
          <a:xfrm>
            <a:off x="784973" y="2157823"/>
            <a:ext cx="7691144" cy="46166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00CC"/>
                </a:solidFill>
              </a:rPr>
              <a:t>Área de Farmacovigilancia y Uso Racional del Medicamento</a:t>
            </a:r>
            <a:endParaRPr lang="es-PE" sz="2400" dirty="0">
              <a:solidFill>
                <a:srgbClr val="0000CC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D7AE70A5-A9D7-4B51-B9F2-59E2CA73179D}"/>
              </a:ext>
            </a:extLst>
          </p:cNvPr>
          <p:cNvSpPr/>
          <p:nvPr/>
        </p:nvSpPr>
        <p:spPr>
          <a:xfrm>
            <a:off x="784973" y="1490780"/>
            <a:ext cx="7691144" cy="477054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solidFill>
                  <a:srgbClr val="0000CC"/>
                </a:solidFill>
              </a:rPr>
              <a:t>Dirección Ejecutiva de Medicamentos Insumos y Drogas</a:t>
            </a:r>
            <a:endParaRPr lang="es-PE" sz="2500" dirty="0">
              <a:solidFill>
                <a:srgbClr val="0000CC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24" y="314132"/>
            <a:ext cx="2309709" cy="1081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xmlns="" id="{44F9B82C-91F8-4C55-B5E5-F43FB1F3C4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2080" y="3203685"/>
            <a:ext cx="7772400" cy="2062103"/>
          </a:xfrm>
          <a:prstGeom prst="rect">
            <a:avLst/>
          </a:prstGeom>
          <a:solidFill>
            <a:srgbClr val="FFFF0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0000CC"/>
                </a:solidFill>
              </a:rPr>
              <a:t>FARMACOVIGILANCIA</a:t>
            </a:r>
            <a:r>
              <a:rPr lang="es-ES" sz="4000" b="1" dirty="0">
                <a:solidFill>
                  <a:srgbClr val="0000CC"/>
                </a:solidFill>
              </a:rPr>
              <a:t> – </a:t>
            </a:r>
            <a:r>
              <a:rPr lang="es-ES" sz="4000" b="1" dirty="0" smtClean="0">
                <a:solidFill>
                  <a:srgbClr val="0000CC"/>
                </a:solidFill>
              </a:rPr>
              <a:t>RAM</a:t>
            </a:r>
            <a:br>
              <a:rPr lang="es-ES" sz="4000" b="1" dirty="0" smtClean="0">
                <a:solidFill>
                  <a:srgbClr val="0000CC"/>
                </a:solidFill>
              </a:rPr>
            </a:br>
            <a:r>
              <a:rPr lang="es-ES" sz="4000" b="1" dirty="0" smtClean="0">
                <a:solidFill>
                  <a:srgbClr val="0000CC"/>
                </a:solidFill>
              </a:rPr>
              <a:t/>
            </a:r>
            <a:br>
              <a:rPr lang="es-ES" sz="4000" b="1" dirty="0" smtClean="0">
                <a:solidFill>
                  <a:srgbClr val="0000CC"/>
                </a:solidFill>
              </a:rPr>
            </a:br>
            <a:r>
              <a:rPr lang="es-ES" sz="4800" b="1" dirty="0" smtClean="0">
                <a:solidFill>
                  <a:srgbClr val="0000CC"/>
                </a:solidFill>
              </a:rPr>
              <a:t>ANTIPARASITARIOS</a:t>
            </a: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369352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29600" cy="83844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PE" sz="3200" b="1" dirty="0"/>
              <a:t>Gravedad o intensidad de una </a:t>
            </a:r>
            <a:br>
              <a:rPr lang="es-PE" sz="3200" b="1" dirty="0"/>
            </a:br>
            <a:r>
              <a:rPr lang="es-PE" sz="3200" b="1" dirty="0"/>
              <a:t>reacción adversa</a:t>
            </a:r>
            <a:r>
              <a:rPr lang="es-PE" sz="3600" dirty="0"/>
              <a:t>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96752"/>
            <a:ext cx="8229600" cy="53755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PE" sz="7200" dirty="0"/>
              <a:t>Se debe tener en cuenta su </a:t>
            </a:r>
            <a:r>
              <a:rPr lang="es-PE" sz="7200" b="1" dirty="0"/>
              <a:t>intensidad, duración y el contexto </a:t>
            </a:r>
            <a:r>
              <a:rPr lang="es-PE" sz="7200" dirty="0"/>
              <a:t>general en el que se produce.</a:t>
            </a:r>
          </a:p>
          <a:p>
            <a:pPr algn="just">
              <a:buFont typeface="Wingdings" pitchFamily="2" charset="2"/>
              <a:buChar char="v"/>
            </a:pPr>
            <a:r>
              <a:rPr lang="es-PE" sz="12800" b="1" dirty="0">
                <a:effectLst>
                  <a:glow rad="101600">
                    <a:srgbClr val="CC99FF">
                      <a:alpha val="60000"/>
                    </a:srgbClr>
                  </a:glow>
                </a:effectLst>
              </a:rPr>
              <a:t>Leve</a:t>
            </a:r>
            <a:r>
              <a:rPr lang="es-PE" sz="11200" dirty="0"/>
              <a:t>: Manifestaciones clínicas </a:t>
            </a:r>
            <a:r>
              <a:rPr lang="es-PE" sz="11200" b="1" dirty="0">
                <a:solidFill>
                  <a:srgbClr val="0000FF"/>
                </a:solidFill>
              </a:rPr>
              <a:t>poco significativas o de baja intensidad</a:t>
            </a:r>
            <a:r>
              <a:rPr lang="es-PE" sz="11200" dirty="0"/>
              <a:t>, que no requieren ninguna medida terapéutica importante o que no justifican suspender el tratamiento.</a:t>
            </a:r>
          </a:p>
          <a:p>
            <a:pPr algn="just">
              <a:buFont typeface="Wingdings" pitchFamily="2" charset="2"/>
              <a:buChar char="v"/>
            </a:pPr>
            <a:r>
              <a:rPr lang="es-PE" sz="128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Moderada</a:t>
            </a:r>
            <a:r>
              <a:rPr lang="es-PE" sz="11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es-PE" sz="11200" dirty="0"/>
              <a:t> </a:t>
            </a:r>
            <a:r>
              <a:rPr lang="es-PE" sz="11200" b="1" dirty="0">
                <a:solidFill>
                  <a:srgbClr val="0000FF"/>
                </a:solidFill>
              </a:rPr>
              <a:t>Manifestaciones clínicas importantes</a:t>
            </a:r>
            <a:r>
              <a:rPr lang="es-PE" sz="11200" b="1" dirty="0"/>
              <a:t>, </a:t>
            </a:r>
            <a:r>
              <a:rPr lang="es-PE" sz="11200" dirty="0"/>
              <a:t>sin amenaza inmediata para la vida del paciente pero que requieren </a:t>
            </a:r>
            <a:r>
              <a:rPr lang="es-PE" sz="11200" dirty="0">
                <a:solidFill>
                  <a:srgbClr val="0000FF"/>
                </a:solidFill>
              </a:rPr>
              <a:t>medidas terapéuticas o la suspensión de tratamiento.</a:t>
            </a:r>
          </a:p>
          <a:p>
            <a:pPr algn="just">
              <a:buFont typeface="Wingdings" pitchFamily="2" charset="2"/>
              <a:buChar char="v"/>
            </a:pPr>
            <a:r>
              <a:rPr lang="es-PE" sz="1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Grave</a:t>
            </a:r>
            <a:r>
              <a:rPr lang="es-PE" sz="11200" dirty="0"/>
              <a:t>: Las que producen la </a:t>
            </a:r>
            <a:r>
              <a:rPr lang="es-PE" sz="11200" b="1" dirty="0">
                <a:solidFill>
                  <a:srgbClr val="0000FF"/>
                </a:solidFill>
              </a:rPr>
              <a:t>muerte, amenazan la vida del paciente, producen incapacidad </a:t>
            </a:r>
            <a:r>
              <a:rPr lang="es-PE" sz="11200" b="1" dirty="0"/>
              <a:t>permanente o sustancial, requieren hospitalización o prolongan el tiempo de hospitalización, producen anomalías congénitas o procesos malignos.</a:t>
            </a:r>
            <a:r>
              <a:rPr lang="es-PE" sz="4800" b="1" dirty="0"/>
              <a:t> </a:t>
            </a:r>
            <a:endParaRPr lang="es-PE" sz="3600" dirty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10</a:t>
            </a:fld>
            <a:endParaRPr lang="es-P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PE" sz="3600" b="1" dirty="0"/>
              <a:t>¿QUIÉN DEBE REPORTAR una REACCIÓN ADVERSA A MEDICAMENTO?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32049"/>
            <a:ext cx="8229600" cy="4824301"/>
          </a:xfrm>
          <a:solidFill>
            <a:srgbClr val="E7FFB7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PE" sz="3600" dirty="0"/>
              <a:t>El </a:t>
            </a:r>
            <a:r>
              <a:rPr lang="es-PE" sz="3600" b="1" dirty="0"/>
              <a:t>PROFESIONAL DE SALUD</a:t>
            </a:r>
            <a:r>
              <a:rPr lang="es-PE" sz="3600" dirty="0"/>
              <a:t>: Médico, cirujano-dentista, Obstetra, Lic. Enfermería,  químico-farmacéutico.</a:t>
            </a:r>
          </a:p>
          <a:p>
            <a:pPr marL="0" indent="0" algn="just">
              <a:buNone/>
            </a:pPr>
            <a:endParaRPr lang="es-PE" sz="3600" dirty="0"/>
          </a:p>
          <a:p>
            <a:pPr algn="just">
              <a:buFont typeface="Wingdings" pitchFamily="2" charset="2"/>
              <a:buChar char="ü"/>
            </a:pPr>
            <a:r>
              <a:rPr lang="es-PE" sz="3600" dirty="0"/>
              <a:t>El </a:t>
            </a:r>
            <a:r>
              <a:rPr lang="es-PE" sz="3600" b="1" dirty="0"/>
              <a:t>técnico en salud</a:t>
            </a:r>
            <a:r>
              <a:rPr lang="es-PE" sz="3600" dirty="0"/>
              <a:t>, en caso de enterarse de una </a:t>
            </a:r>
            <a:r>
              <a:rPr lang="es-PE" sz="36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RAM</a:t>
            </a:r>
            <a:r>
              <a:rPr lang="es-PE" sz="3600" dirty="0"/>
              <a:t> o </a:t>
            </a:r>
            <a:r>
              <a:rPr lang="es-PE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IADM</a:t>
            </a:r>
            <a:r>
              <a:rPr lang="es-PE" sz="3600" dirty="0"/>
              <a:t>, debe informar inmediatamente al profesional de salud para el respectivo reporte.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11</a:t>
            </a:fld>
            <a:endParaRPr lang="es-PE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xmlns="" id="{6B86F4E4-B1A3-4F2E-9074-B9C5DCA3CB6C}"/>
              </a:ext>
            </a:extLst>
          </p:cNvPr>
          <p:cNvSpPr txBox="1">
            <a:spLocks/>
          </p:cNvSpPr>
          <p:nvPr/>
        </p:nvSpPr>
        <p:spPr>
          <a:xfrm>
            <a:off x="1793640" y="6470761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</p:spTree>
    <p:extLst>
      <p:ext uri="{BB962C8B-B14F-4D97-AF65-F5344CB8AC3E}">
        <p14:creationId xmlns:p14="http://schemas.microsoft.com/office/powerpoint/2010/main" val="64402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armaceutico profe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98" y="15567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PE" b="1" dirty="0"/>
              <a:t>¿COMO SE DEBEN REPORTAR LAS SOSPECHAS DE RAM?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8680" y="4509120"/>
            <a:ext cx="6912768" cy="20162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2600" dirty="0"/>
              <a:t>3. Se procede a registrar o </a:t>
            </a:r>
            <a:r>
              <a:rPr lang="es-ES" sz="2600" b="1" dirty="0">
                <a:solidFill>
                  <a:srgbClr val="0000FF"/>
                </a:solidFill>
              </a:rPr>
              <a:t>notificar en el FORMATO OFICIAL de RAM: HOJA AMARILLA</a:t>
            </a:r>
            <a:r>
              <a:rPr lang="es-ES" sz="2600" dirty="0"/>
              <a:t>, en todos los rubros que se señala en formato, en caso de no contar con alguna información, colocar un guión.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12</a:t>
            </a:fld>
            <a:endParaRPr lang="es-P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6" y="3920875"/>
            <a:ext cx="852298" cy="82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9311">
            <a:off x="7093496" y="4089718"/>
            <a:ext cx="1251573" cy="176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23528" y="1597671"/>
            <a:ext cx="6413515" cy="182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S" sz="2600" dirty="0"/>
              <a:t>Se atiende al paciente, directamente o referido por el personal técnico, y </a:t>
            </a:r>
            <a:r>
              <a:rPr lang="es-ES" sz="2600" b="1" dirty="0">
                <a:solidFill>
                  <a:srgbClr val="0000FF"/>
                </a:solidFill>
              </a:rPr>
              <a:t>se </a:t>
            </a:r>
            <a:r>
              <a:rPr lang="es-ES" sz="2600" b="1" dirty="0" err="1">
                <a:solidFill>
                  <a:srgbClr val="0000FF"/>
                </a:solidFill>
              </a:rPr>
              <a:t>recepciona</a:t>
            </a:r>
            <a:r>
              <a:rPr lang="es-ES" sz="2600" b="1" dirty="0">
                <a:solidFill>
                  <a:srgbClr val="0000FF"/>
                </a:solidFill>
              </a:rPr>
              <a:t> la información sobre la </a:t>
            </a:r>
            <a:r>
              <a:rPr lang="es-ES" sz="26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sospecha de </a:t>
            </a:r>
            <a:r>
              <a:rPr lang="es-ES" sz="28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</a:t>
            </a:r>
            <a:r>
              <a:rPr lang="es-ES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eacción </a:t>
            </a:r>
            <a:r>
              <a:rPr lang="es-ES" sz="28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</a:t>
            </a:r>
            <a:r>
              <a:rPr lang="es-ES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dversa a </a:t>
            </a:r>
            <a:r>
              <a:rPr lang="es-ES" sz="28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</a:t>
            </a:r>
            <a:r>
              <a:rPr lang="es-ES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edicamentos </a:t>
            </a:r>
            <a:r>
              <a:rPr lang="es-ES" sz="26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(</a:t>
            </a:r>
            <a:r>
              <a:rPr lang="es-ES" sz="2600" b="1" dirty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RAM)</a:t>
            </a:r>
            <a:r>
              <a:rPr lang="es-ES" sz="26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5891B93-933F-4B08-97D3-913D1099DFBF}"/>
              </a:ext>
            </a:extLst>
          </p:cNvPr>
          <p:cNvSpPr/>
          <p:nvPr/>
        </p:nvSpPr>
        <p:spPr>
          <a:xfrm>
            <a:off x="367876" y="3805390"/>
            <a:ext cx="6185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2. Si el caso amerita, proceder a reportarlo (validación de la información </a:t>
            </a:r>
            <a:r>
              <a:rPr lang="es-ES" dirty="0" err="1"/>
              <a:t>recepcionada</a:t>
            </a:r>
            <a:r>
              <a:rPr lang="es-ES" dirty="0"/>
              <a:t>).</a:t>
            </a:r>
          </a:p>
        </p:txBody>
      </p:sp>
      <p:sp>
        <p:nvSpPr>
          <p:cNvPr id="11" name="4 Marcador de pie de página">
            <a:extLst>
              <a:ext uri="{FF2B5EF4-FFF2-40B4-BE49-F238E27FC236}">
                <a16:creationId xmlns:a16="http://schemas.microsoft.com/office/drawing/2014/main" xmlns="" id="{6A190294-23CC-4A00-91EE-886D09350BA5}"/>
              </a:ext>
            </a:extLst>
          </p:cNvPr>
          <p:cNvSpPr txBox="1">
            <a:spLocks/>
          </p:cNvSpPr>
          <p:nvPr/>
        </p:nvSpPr>
        <p:spPr>
          <a:xfrm>
            <a:off x="1793640" y="6470761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</p:spTree>
    <p:extLst>
      <p:ext uri="{BB962C8B-B14F-4D97-AF65-F5344CB8AC3E}">
        <p14:creationId xmlns:p14="http://schemas.microsoft.com/office/powerpoint/2010/main" val="103766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xmlns="" id="{42B0B8CC-2D37-4566-9F13-A8A681241C70}"/>
              </a:ext>
            </a:extLst>
          </p:cNvPr>
          <p:cNvSpPr txBox="1">
            <a:spLocks/>
          </p:cNvSpPr>
          <p:nvPr/>
        </p:nvSpPr>
        <p:spPr>
          <a:xfrm>
            <a:off x="233900" y="1316152"/>
            <a:ext cx="3560508" cy="50401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500" dirty="0"/>
              <a:t>Es muy importante  registrar: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s-ES" sz="7000" b="1" dirty="0">
                <a:solidFill>
                  <a:srgbClr val="0000FF"/>
                </a:solidFill>
              </a:rPr>
              <a:t>Medicamento, concentración, dosis administrada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s-ES" sz="7000" b="1" dirty="0" err="1">
                <a:solidFill>
                  <a:srgbClr val="0000FF"/>
                </a:solidFill>
              </a:rPr>
              <a:t>Nº</a:t>
            </a:r>
            <a:r>
              <a:rPr lang="es-ES" sz="7000" b="1" dirty="0">
                <a:solidFill>
                  <a:srgbClr val="0000FF"/>
                </a:solidFill>
              </a:rPr>
              <a:t> de lote,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s-ES" sz="7000" b="1" dirty="0" err="1">
                <a:solidFill>
                  <a:srgbClr val="0000FF"/>
                </a:solidFill>
              </a:rPr>
              <a:t>Nº</a:t>
            </a:r>
            <a:r>
              <a:rPr lang="es-ES" sz="7000" b="1" dirty="0">
                <a:solidFill>
                  <a:srgbClr val="0000FF"/>
                </a:solidFill>
              </a:rPr>
              <a:t> de Registro sanitario,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s-ES" sz="7000" b="1" dirty="0">
                <a:solidFill>
                  <a:srgbClr val="0000FF"/>
                </a:solidFill>
              </a:rPr>
              <a:t>Datos del fabricante</a:t>
            </a:r>
            <a:r>
              <a:rPr lang="es-ES" sz="7000" dirty="0"/>
              <a:t>.</a:t>
            </a:r>
            <a:r>
              <a:rPr lang="es-ES" sz="6000" dirty="0"/>
              <a:t> </a:t>
            </a:r>
            <a:endParaRPr lang="es-P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56" b="91556" l="2667" r="100000">
                        <a14:foregroundMark x1="15111" y1="31111" x2="15111" y2="31111"/>
                        <a14:foregroundMark x1="16000" y1="36444" x2="2222" y2="55111"/>
                        <a14:foregroundMark x1="21333" y1="32444" x2="39111" y2="24000"/>
                        <a14:foregroundMark x1="44000" y1="24000" x2="45333" y2="15111"/>
                        <a14:foregroundMark x1="49333" y1="21333" x2="72444" y2="17333"/>
                        <a14:foregroundMark x1="72444" y1="20000" x2="76444" y2="37778"/>
                        <a14:foregroundMark x1="76444" y1="37778" x2="84889" y2="39556"/>
                        <a14:foregroundMark x1="86667" y1="41333" x2="86667" y2="52889"/>
                        <a14:foregroundMark x1="86667" y1="52889" x2="95111" y2="55111"/>
                        <a14:foregroundMark x1="96444" y1="56889" x2="96444" y2="56889"/>
                        <a14:foregroundMark x1="84000" y1="81333" x2="84000" y2="81333"/>
                        <a14:foregroundMark x1="81333" y1="72444" x2="81333" y2="72444"/>
                        <a14:foregroundMark x1="79111" y1="78222" x2="73333" y2="83556"/>
                        <a14:foregroundMark x1="82222" y1="76444" x2="96444" y2="75111"/>
                        <a14:foregroundMark x1="96444" y1="75111" x2="96444" y2="75111"/>
                        <a14:foregroundMark x1="79111" y1="78667" x2="77333" y2="81333"/>
                        <a14:foregroundMark x1="72000" y1="84444" x2="72000" y2="84444"/>
                        <a14:foregroundMark x1="67111" y1="81333" x2="67111" y2="81333"/>
                        <a14:foregroundMark x1="62222" y1="79556" x2="62222" y2="79556"/>
                        <a14:foregroundMark x1="56000" y1="78222" x2="45333" y2="73333"/>
                        <a14:foregroundMark x1="41333" y1="74222" x2="32889" y2="78667"/>
                        <a14:foregroundMark x1="18222" y1="72000" x2="18222" y2="72000"/>
                        <a14:foregroundMark x1="18222" y1="71111" x2="9778" y2="71111"/>
                        <a14:foregroundMark x1="9333" y1="71111" x2="9333" y2="71111"/>
                        <a14:foregroundMark x1="4889" y1="68444" x2="4889" y2="68444"/>
                        <a14:foregroundMark x1="17333" y1="78667" x2="18222" y2="82667"/>
                        <a14:foregroundMark x1="20889" y1="84444" x2="20889" y2="84444"/>
                        <a14:foregroundMark x1="25333" y1="87556" x2="25333" y2="87556"/>
                        <a14:foregroundMark x1="31111" y1="87556" x2="44444" y2="87556"/>
                        <a14:foregroundMark x1="56000" y1="84444" x2="74667" y2="91556"/>
                        <a14:foregroundMark x1="81333" y1="86667" x2="95556" y2="85778"/>
                        <a14:backgroundMark x1="99111" y1="76889" x2="99111" y2="76889"/>
                        <a14:backgroundMark x1="95556" y1="81333" x2="95556" y2="81333"/>
                        <a14:backgroundMark x1="92889" y1="84000" x2="92889" y2="84000"/>
                        <a14:backgroundMark x1="92444" y1="48444" x2="92444" y2="48444"/>
                        <a14:backgroundMark x1="98667" y1="53333" x2="98667" y2="53333"/>
                        <a14:backgroundMark x1="48000" y1="76000" x2="48000" y2="76000"/>
                        <a14:backgroundMark x1="42667" y1="78222" x2="42667" y2="78222"/>
                        <a14:backgroundMark x1="36444" y1="79111" x2="36444" y2="79111"/>
                        <a14:backgroundMark x1="36444" y1="83111" x2="36444" y2="83111"/>
                        <a14:backgroundMark x1="52000" y1="79111" x2="52000" y2="79111"/>
                        <a14:backgroundMark x1="52000" y1="79111" x2="52000" y2="79111"/>
                        <a14:backgroundMark x1="59556" y1="85333" x2="59556" y2="85333"/>
                        <a14:backgroundMark x1="57778" y1="80889" x2="57778" y2="80889"/>
                        <a14:backgroundMark x1="14222" y1="52444" x2="14222" y2="52444"/>
                        <a14:backgroundMark x1="13333" y1="48444" x2="13333" y2="48444"/>
                        <a14:backgroundMark x1="5333" y1="48444" x2="5333" y2="48444"/>
                        <a14:backgroundMark x1="1778" y1="52444" x2="1778" y2="52444"/>
                        <a14:backgroundMark x1="15556" y1="40444" x2="15556" y2="4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81" y="4872356"/>
            <a:ext cx="1815082" cy="157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36" y="308710"/>
            <a:ext cx="8229600" cy="91366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ES" sz="4000" b="1" dirty="0"/>
              <a:t/>
            </a:r>
            <a:br>
              <a:rPr lang="es-ES" sz="4000" b="1" dirty="0"/>
            </a:br>
            <a:r>
              <a:rPr lang="es-ES" sz="2700" b="1" dirty="0"/>
              <a:t>¿QUÉ DEBE HACER EL  PROFESIONAL DE SALUD?</a:t>
            </a:r>
            <a:br>
              <a:rPr lang="es-ES" sz="2700" b="1" dirty="0"/>
            </a:br>
            <a:r>
              <a:rPr lang="es-ES" sz="2700" b="1" dirty="0"/>
              <a:t>- Registrar toda la información solicitada en los formatos</a:t>
            </a:r>
            <a:r>
              <a:rPr lang="es-PE" sz="3100" dirty="0"/>
              <a:t/>
            </a:r>
            <a:br>
              <a:rPr lang="es-PE" sz="3100" dirty="0"/>
            </a:b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13</a:t>
            </a:fld>
            <a:endParaRPr lang="es-PE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177154" y="1350350"/>
            <a:ext cx="4330824" cy="3870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Asimismo </a:t>
            </a:r>
            <a:r>
              <a:rPr lang="es-ES" b="1" dirty="0">
                <a:solidFill>
                  <a:srgbClr val="0000CC"/>
                </a:solidFill>
              </a:rPr>
              <a:t>registrar  los datos del notificante</a:t>
            </a:r>
            <a:r>
              <a:rPr lang="es-ES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s-ES" b="1" dirty="0">
                <a:solidFill>
                  <a:srgbClr val="0000CC"/>
                </a:solidFill>
              </a:rPr>
              <a:t>Apellidos,</a:t>
            </a:r>
            <a:r>
              <a:rPr lang="es-ES" dirty="0"/>
              <a:t> </a:t>
            </a:r>
            <a:r>
              <a:rPr lang="es-ES" b="1" dirty="0">
                <a:solidFill>
                  <a:srgbClr val="0000FF"/>
                </a:solidFill>
              </a:rPr>
              <a:t>nombre, </a:t>
            </a:r>
          </a:p>
          <a:p>
            <a:pPr>
              <a:buFont typeface="Wingdings" pitchFamily="2" charset="2"/>
              <a:buChar char="ü"/>
            </a:pPr>
            <a:r>
              <a:rPr lang="es-ES" b="1" dirty="0">
                <a:solidFill>
                  <a:srgbClr val="0000FF"/>
                </a:solidFill>
              </a:rPr>
              <a:t>Nº </a:t>
            </a:r>
            <a:r>
              <a:rPr lang="es-ES" dirty="0"/>
              <a:t>de </a:t>
            </a:r>
            <a:r>
              <a:rPr lang="es-ES" b="1" dirty="0">
                <a:solidFill>
                  <a:srgbClr val="0000FF"/>
                </a:solidFill>
              </a:rPr>
              <a:t>teléfono,</a:t>
            </a:r>
          </a:p>
          <a:p>
            <a:pPr>
              <a:buFont typeface="Wingdings" pitchFamily="2" charset="2"/>
              <a:buChar char="ü"/>
            </a:pPr>
            <a:r>
              <a:rPr lang="es-ES" b="1" dirty="0">
                <a:solidFill>
                  <a:srgbClr val="0000FF"/>
                </a:solidFill>
              </a:rPr>
              <a:t>Correo electrónico,</a:t>
            </a:r>
          </a:p>
          <a:p>
            <a:pPr>
              <a:buFont typeface="Wingdings" pitchFamily="2" charset="2"/>
              <a:buChar char="ü"/>
            </a:pPr>
            <a:r>
              <a:rPr lang="es-ES" b="1" dirty="0">
                <a:solidFill>
                  <a:srgbClr val="0000FF"/>
                </a:solidFill>
              </a:rPr>
              <a:t>Institución, dirección, teléfono. Ciudad, provincia, región.</a:t>
            </a:r>
            <a:endParaRPr lang="es-ES" dirty="0"/>
          </a:p>
          <a:p>
            <a:endParaRPr lang="es-P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34175"/>
            <a:ext cx="1430953" cy="220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4 Marcador de pie de página">
            <a:extLst>
              <a:ext uri="{FF2B5EF4-FFF2-40B4-BE49-F238E27FC236}">
                <a16:creationId xmlns:a16="http://schemas.microsoft.com/office/drawing/2014/main" xmlns="" id="{B837A445-412B-4595-A4E2-47BCB134FF0F}"/>
              </a:ext>
            </a:extLst>
          </p:cNvPr>
          <p:cNvSpPr txBox="1">
            <a:spLocks/>
          </p:cNvSpPr>
          <p:nvPr/>
        </p:nvSpPr>
        <p:spPr>
          <a:xfrm>
            <a:off x="1795872" y="6602609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</p:spTree>
    <p:extLst>
      <p:ext uri="{BB962C8B-B14F-4D97-AF65-F5344CB8AC3E}">
        <p14:creationId xmlns:p14="http://schemas.microsoft.com/office/powerpoint/2010/main" val="182553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/>
            </a:r>
            <a:br>
              <a:rPr lang="es-ES" sz="4000" b="1" dirty="0"/>
            </a:br>
            <a:r>
              <a:rPr lang="es-ES" sz="4000" b="1" dirty="0"/>
              <a:t>¿</a:t>
            </a:r>
            <a:r>
              <a:rPr lang="es-ES" sz="3100" b="1" dirty="0"/>
              <a:t>QUÉ SE VERIFICA EN EL FORMATO, ANTES DE SER REMITIDO A LA AUTORIDAD DE SALUD?</a:t>
            </a:r>
            <a:r>
              <a:rPr lang="es-PE" sz="3600" dirty="0"/>
              <a:t/>
            </a:r>
            <a:br>
              <a:rPr lang="es-PE" sz="3600" dirty="0"/>
            </a:b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895" y="5576204"/>
            <a:ext cx="4418586" cy="9122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s-ES" sz="9800" b="1" dirty="0"/>
              <a:t>Y estén,  correctamente diligenciados</a:t>
            </a:r>
            <a:r>
              <a:rPr lang="es-ES" sz="9800" dirty="0"/>
              <a:t> (llenado)</a:t>
            </a:r>
            <a:r>
              <a:rPr lang="es-ES" sz="8600" dirty="0"/>
              <a:t>. </a:t>
            </a:r>
          </a:p>
          <a:p>
            <a:pPr lvl="0"/>
            <a:endParaRPr lang="es-PE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14</a:t>
            </a:fld>
            <a:endParaRPr lang="es-P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79314"/>
            <a:ext cx="3530293" cy="49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DEMIDMOLINA\Downloads\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49" y="3428781"/>
            <a:ext cx="1368152" cy="15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A0C410B-FB9F-4D0C-927F-BC05016A0229}"/>
              </a:ext>
            </a:extLst>
          </p:cNvPr>
          <p:cNvSpPr/>
          <p:nvPr/>
        </p:nvSpPr>
        <p:spPr>
          <a:xfrm>
            <a:off x="457200" y="1315187"/>
            <a:ext cx="4114800" cy="138255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s-ES" sz="4000" b="1" dirty="0"/>
              <a:t>Verificar</a:t>
            </a:r>
            <a:r>
              <a:rPr lang="es-ES" sz="2400" dirty="0"/>
              <a:t> </a:t>
            </a:r>
            <a:r>
              <a:rPr lang="es-ES" sz="3200" dirty="0"/>
              <a:t>que los </a:t>
            </a:r>
            <a:r>
              <a:rPr lang="es-ES" sz="3200" b="1" dirty="0"/>
              <a:t>formatos:</a:t>
            </a:r>
            <a:r>
              <a:rPr lang="es-ES" sz="2400" b="1" dirty="0"/>
              <a:t> </a:t>
            </a:r>
            <a:r>
              <a:rPr lang="es-ES" sz="3200" b="1" dirty="0"/>
              <a:t>RAM  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0C87DFD-4E00-469B-B97E-0F292E545176}"/>
              </a:ext>
            </a:extLst>
          </p:cNvPr>
          <p:cNvSpPr/>
          <p:nvPr/>
        </p:nvSpPr>
        <p:spPr>
          <a:xfrm>
            <a:off x="492896" y="2777707"/>
            <a:ext cx="3105510" cy="2707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s-ES" sz="3600" b="1" dirty="0"/>
              <a:t>Contengan, información necesaria y completa </a:t>
            </a:r>
          </a:p>
        </p:txBody>
      </p:sp>
      <p:sp>
        <p:nvSpPr>
          <p:cNvPr id="11" name="4 Marcador de pie de página">
            <a:extLst>
              <a:ext uri="{FF2B5EF4-FFF2-40B4-BE49-F238E27FC236}">
                <a16:creationId xmlns:a16="http://schemas.microsoft.com/office/drawing/2014/main" xmlns="" id="{D2CE6DD4-FF07-4270-B1A8-7AC78F0FC2C0}"/>
              </a:ext>
            </a:extLst>
          </p:cNvPr>
          <p:cNvSpPr txBox="1">
            <a:spLocks/>
          </p:cNvSpPr>
          <p:nvPr/>
        </p:nvSpPr>
        <p:spPr>
          <a:xfrm>
            <a:off x="1795872" y="6538912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</p:spTree>
    <p:extLst>
      <p:ext uri="{BB962C8B-B14F-4D97-AF65-F5344CB8AC3E}">
        <p14:creationId xmlns:p14="http://schemas.microsoft.com/office/powerpoint/2010/main" val="35001165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CCFF66"/>
          </a:solidFill>
        </p:spPr>
        <p:txBody>
          <a:bodyPr/>
          <a:lstStyle/>
          <a:p>
            <a:r>
              <a:rPr lang="es-PE" dirty="0"/>
              <a:t>NOTIFICACIÓN DE CALIDAD</a:t>
            </a:r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69268-40A9-4CF7-B23D-A6FCA49B0C38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PE"/>
          </a:p>
        </p:txBody>
      </p:sp>
      <p:sp>
        <p:nvSpPr>
          <p:cNvPr id="2" name="1 CuadroTexto"/>
          <p:cNvSpPr txBox="1"/>
          <p:nvPr/>
        </p:nvSpPr>
        <p:spPr>
          <a:xfrm>
            <a:off x="457200" y="1196752"/>
            <a:ext cx="8363272" cy="5224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/>
              <a:t>UNA NOTIFICACIÓN DEBE CONTAR CON</a:t>
            </a:r>
            <a:r>
              <a:rPr lang="es-ES" sz="3200" dirty="0"/>
              <a:t>: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s-ES" sz="3200" b="1" dirty="0"/>
              <a:t>1. </a:t>
            </a:r>
            <a:r>
              <a:rPr lang="es-ES" sz="2800" b="1" dirty="0"/>
              <a:t>Un </a:t>
            </a:r>
            <a:r>
              <a:rPr lang="es-ES" sz="3600" b="1" dirty="0">
                <a:solidFill>
                  <a:srgbClr val="0000CC"/>
                </a:solidFill>
              </a:rPr>
              <a:t>Notificador</a:t>
            </a:r>
            <a:r>
              <a:rPr lang="es-ES" sz="2800" b="1" dirty="0"/>
              <a:t> identificable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s-ES" sz="2800" b="1" dirty="0"/>
              <a:t>2. Un </a:t>
            </a:r>
            <a:r>
              <a:rPr lang="es-ES" sz="3600" b="1" dirty="0">
                <a:solidFill>
                  <a:srgbClr val="0000CC"/>
                </a:solidFill>
              </a:rPr>
              <a:t>Paciente</a:t>
            </a:r>
            <a:endParaRPr lang="es-ES" sz="3200" b="1" dirty="0">
              <a:solidFill>
                <a:srgbClr val="0000CC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s-ES" sz="2800" b="1" dirty="0"/>
              <a:t>3. Uno o varios </a:t>
            </a:r>
            <a:r>
              <a:rPr lang="es-ES" sz="3600" b="1" dirty="0">
                <a:solidFill>
                  <a:srgbClr val="0000CC"/>
                </a:solidFill>
              </a:rPr>
              <a:t>medicamentos sospechosos</a:t>
            </a:r>
            <a:endParaRPr lang="es-ES" sz="3200" b="1" dirty="0">
              <a:solidFill>
                <a:srgbClr val="0000CC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s-ES" sz="2800" b="1" dirty="0"/>
              <a:t>4. Una o varias </a:t>
            </a:r>
            <a:r>
              <a:rPr lang="es-ES" sz="3600" b="1" dirty="0">
                <a:solidFill>
                  <a:srgbClr val="0000CC"/>
                </a:solidFill>
              </a:rPr>
              <a:t>reacciones adversas</a:t>
            </a:r>
            <a:endParaRPr lang="es-ES" sz="2800" b="1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s-ES" sz="2800" b="1" dirty="0"/>
              <a:t>5. </a:t>
            </a:r>
            <a:r>
              <a:rPr lang="es-ES" sz="3200" b="1" dirty="0">
                <a:solidFill>
                  <a:srgbClr val="0000CC"/>
                </a:solidFill>
              </a:rPr>
              <a:t>Secuencia temporal compatible </a:t>
            </a:r>
            <a:r>
              <a:rPr lang="es-ES" sz="1600" b="1" dirty="0"/>
              <a:t>(debe ser después del consumo del medicamento o uso del dispositivo médico).</a:t>
            </a:r>
            <a:endParaRPr lang="es-ES" sz="2800" b="1" dirty="0"/>
          </a:p>
        </p:txBody>
      </p:sp>
      <p:pic>
        <p:nvPicPr>
          <p:cNvPr id="2050" name="Picture 2" descr="Resultado de imagen para persona señalando lo corre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896" y="1412776"/>
            <a:ext cx="1386780" cy="175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xmlns="" id="{09D0480D-3CCE-4EEC-AE39-AF203785FADE}"/>
              </a:ext>
            </a:extLst>
          </p:cNvPr>
          <p:cNvSpPr txBox="1">
            <a:spLocks/>
          </p:cNvSpPr>
          <p:nvPr/>
        </p:nvSpPr>
        <p:spPr>
          <a:xfrm>
            <a:off x="1793640" y="6470761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</p:spTree>
    <p:extLst>
      <p:ext uri="{BB962C8B-B14F-4D97-AF65-F5344CB8AC3E}">
        <p14:creationId xmlns:p14="http://schemas.microsoft.com/office/powerpoint/2010/main" val="298773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601850"/>
            <a:ext cx="1408828" cy="146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Resultado de imagen para VI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87" y="12998"/>
            <a:ext cx="1590922" cy="159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4308" y="274637"/>
            <a:ext cx="4652491" cy="19469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200" b="1" dirty="0"/>
              <a:t/>
            </a:r>
            <a:br>
              <a:rPr lang="es-ES" sz="3200" b="1" dirty="0"/>
            </a:br>
            <a:r>
              <a:rPr lang="es-ES" sz="3200" b="1" dirty="0"/>
              <a:t>¿</a:t>
            </a:r>
            <a:r>
              <a:rPr lang="es-ES" sz="3200" b="1" dirty="0">
                <a:solidFill>
                  <a:schemeClr val="tx1"/>
                </a:solidFill>
              </a:rPr>
              <a:t>QUÉ DEBE </a:t>
            </a:r>
            <a:r>
              <a:rPr lang="es-ES" sz="3200" b="1" dirty="0"/>
              <a:t>HACER </a:t>
            </a:r>
            <a:br>
              <a:rPr lang="es-ES" sz="3200" b="1" dirty="0"/>
            </a:br>
            <a:r>
              <a:rPr lang="es-ES" sz="3200" b="1" dirty="0"/>
              <a:t>RESPONSABLE DE FARMACOVIGILANCIA</a:t>
            </a:r>
            <a:r>
              <a:rPr lang="es-ES" sz="3200" b="1" i="1" dirty="0"/>
              <a:t> </a:t>
            </a:r>
            <a:br>
              <a:rPr lang="es-ES" sz="3200" b="1" i="1" dirty="0"/>
            </a:br>
            <a:r>
              <a:rPr lang="es-ES" sz="2400" b="1" i="1" dirty="0"/>
              <a:t>DEL</a:t>
            </a:r>
            <a:r>
              <a:rPr lang="es-ES" sz="3200" b="1" i="1" dirty="0"/>
              <a:t> </a:t>
            </a:r>
            <a:r>
              <a:rPr lang="es-ES" sz="2400" b="1" i="1" dirty="0"/>
              <a:t>ESTABLECIMIENTO?</a:t>
            </a:r>
            <a:r>
              <a:rPr lang="es-PE" sz="3600" dirty="0"/>
              <a:t/>
            </a:r>
            <a:br>
              <a:rPr lang="es-PE" sz="3600" dirty="0"/>
            </a:b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2385866"/>
            <a:ext cx="5928320" cy="4153664"/>
          </a:xfrm>
        </p:spPr>
        <p:txBody>
          <a:bodyPr>
            <a:normAutofit lnSpcReduction="10000"/>
          </a:bodyPr>
          <a:lstStyle/>
          <a:p>
            <a:pPr lvl="0">
              <a:buBlip>
                <a:blip r:embed="rId4"/>
              </a:buBlip>
            </a:pPr>
            <a:r>
              <a:rPr lang="es-ES" sz="2800" b="1" dirty="0"/>
              <a:t>Verificar</a:t>
            </a:r>
            <a:r>
              <a:rPr lang="es-ES" sz="2800" dirty="0"/>
              <a:t> que los </a:t>
            </a:r>
            <a:r>
              <a:rPr lang="es-ES" sz="2800" b="1" dirty="0"/>
              <a:t>formatos</a:t>
            </a:r>
            <a:r>
              <a:rPr lang="es-ES" sz="2800" dirty="0"/>
              <a:t> de notificación, se encuentren </a:t>
            </a:r>
            <a:r>
              <a:rPr lang="es-ES" sz="2800" b="1" dirty="0">
                <a:solidFill>
                  <a:srgbClr val="0000FF"/>
                </a:solidFill>
              </a:rPr>
              <a:t>correctamente registrados </a:t>
            </a:r>
            <a:r>
              <a:rPr lang="es-ES" sz="2800" dirty="0">
                <a:solidFill>
                  <a:srgbClr val="0000FF"/>
                </a:solidFill>
              </a:rPr>
              <a:t>y </a:t>
            </a:r>
            <a:r>
              <a:rPr lang="es-ES" sz="2800" b="1" dirty="0">
                <a:solidFill>
                  <a:srgbClr val="0000FF"/>
                </a:solidFill>
              </a:rPr>
              <a:t>archivados cronológicamente.</a:t>
            </a:r>
            <a:endParaRPr lang="es-PE" sz="2800" b="1" dirty="0">
              <a:solidFill>
                <a:srgbClr val="0000FF"/>
              </a:solidFill>
            </a:endParaRPr>
          </a:p>
          <a:p>
            <a:pPr lvl="0">
              <a:buBlip>
                <a:blip r:embed="rId4"/>
              </a:buBlip>
            </a:pPr>
            <a:endParaRPr lang="es-PE" sz="2800" b="1" dirty="0"/>
          </a:p>
          <a:p>
            <a:pPr lvl="0">
              <a:buBlip>
                <a:blip r:embed="rId4"/>
              </a:buBlip>
            </a:pPr>
            <a:r>
              <a:rPr lang="es-ES" sz="2800" b="1" dirty="0"/>
              <a:t>Archivar cronológicamente</a:t>
            </a:r>
            <a:r>
              <a:rPr lang="es-ES" sz="2800" dirty="0"/>
              <a:t>, el cargo de los documentos enviados, debiendo </a:t>
            </a:r>
            <a:r>
              <a:rPr lang="es-ES" sz="2800" b="1" dirty="0">
                <a:solidFill>
                  <a:srgbClr val="0000FF"/>
                </a:solidFill>
              </a:rPr>
              <a:t>garantizar la confidencialidad </a:t>
            </a:r>
            <a:r>
              <a:rPr lang="es-ES" sz="2800" dirty="0"/>
              <a:t>de estos documentos.</a:t>
            </a:r>
            <a:endParaRPr lang="es-PE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16</a:t>
            </a:fld>
            <a:endParaRPr lang="es-PE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30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5654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" y="7178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0" y="8702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20" y="10226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20" y="11750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20" y="13274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20" y="14798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20" y="16322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84648"/>
            <a:ext cx="1010593" cy="12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" y="35730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3" y="37254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3" y="38778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3" y="40302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3" y="41826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3" y="43350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3" y="44874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23" y="46398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23" y="47922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23" y="49446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23" y="50970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23" y="52494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23" y="54018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23" y="5554216"/>
            <a:ext cx="657697" cy="8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4 Marcador de pie de página">
            <a:extLst>
              <a:ext uri="{FF2B5EF4-FFF2-40B4-BE49-F238E27FC236}">
                <a16:creationId xmlns:a16="http://schemas.microsoft.com/office/drawing/2014/main" xmlns="" id="{07A2C287-18B3-4C40-A022-9B283006F330}"/>
              </a:ext>
            </a:extLst>
          </p:cNvPr>
          <p:cNvSpPr txBox="1">
            <a:spLocks/>
          </p:cNvSpPr>
          <p:nvPr/>
        </p:nvSpPr>
        <p:spPr>
          <a:xfrm>
            <a:off x="1823616" y="6540936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</p:spTree>
    <p:extLst>
      <p:ext uri="{BB962C8B-B14F-4D97-AF65-F5344CB8AC3E}">
        <p14:creationId xmlns:p14="http://schemas.microsoft.com/office/powerpoint/2010/main" val="214535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84982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r>
              <a:rPr lang="es-PE" sz="4000" dirty="0"/>
              <a:t>¿CUÁNDO REPORTAR las </a:t>
            </a:r>
            <a:r>
              <a:rPr lang="es-PE" sz="4000" b="1" dirty="0"/>
              <a:t>RAM </a:t>
            </a:r>
            <a:r>
              <a:rPr lang="es-PE" sz="4000" dirty="0"/>
              <a:t>o los </a:t>
            </a:r>
            <a:r>
              <a:rPr lang="es-PE" sz="4000" b="1" dirty="0"/>
              <a:t>IADM</a:t>
            </a:r>
            <a:r>
              <a:rPr lang="es-PE" sz="4000" dirty="0"/>
              <a:t>?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421647"/>
              </p:ext>
            </p:extLst>
          </p:nvPr>
        </p:nvGraphicFramePr>
        <p:xfrm>
          <a:off x="457200" y="1556792"/>
          <a:ext cx="8291263" cy="46022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682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6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2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REPORTE A DEMID DIRESA JUNIN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RAM GRAVE</a:t>
                      </a:r>
                      <a:endParaRPr lang="es-E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RAM LEVE Y MODERADA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9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Utilizando los medios disponibles posibles (</a:t>
                      </a:r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electrónico).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b="1" dirty="0">
                          <a:effectLst/>
                        </a:rPr>
                        <a:t>EN 24 HORAS</a:t>
                      </a:r>
                      <a:endParaRPr lang="es-E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-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7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Remitir el formato RAM  o  IADM en físico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Dentro de  </a:t>
                      </a:r>
                      <a:r>
                        <a:rPr lang="es-ES" sz="2800" b="1" dirty="0">
                          <a:effectLst/>
                        </a:rPr>
                        <a:t>7 días</a:t>
                      </a:r>
                      <a:r>
                        <a:rPr lang="es-ES" sz="2800" dirty="0">
                          <a:effectLst/>
                        </a:rPr>
                        <a:t> de conocido el caso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Dentro de </a:t>
                      </a:r>
                      <a:r>
                        <a:rPr lang="es-ES" sz="2800" b="1" dirty="0">
                          <a:effectLst/>
                        </a:rPr>
                        <a:t>15 días</a:t>
                      </a:r>
                      <a:r>
                        <a:rPr lang="es-ES" sz="2800" dirty="0">
                          <a:effectLst/>
                        </a:rPr>
                        <a:t> de ocurrido el hecho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17</a:t>
            </a:fld>
            <a:endParaRPr lang="es-PE"/>
          </a:p>
        </p:txBody>
      </p:sp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xmlns="" id="{2B0219CB-B429-4243-91DC-CE709FACFC82}"/>
              </a:ext>
            </a:extLst>
          </p:cNvPr>
          <p:cNvSpPr txBox="1">
            <a:spLocks/>
          </p:cNvSpPr>
          <p:nvPr/>
        </p:nvSpPr>
        <p:spPr>
          <a:xfrm>
            <a:off x="1795872" y="6516739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  <p:pic>
        <p:nvPicPr>
          <p:cNvPr id="1026" name="Picture 2" descr="Resultado de imagen para reloj">
            <a:extLst>
              <a:ext uri="{FF2B5EF4-FFF2-40B4-BE49-F238E27FC236}">
                <a16:creationId xmlns:a16="http://schemas.microsoft.com/office/drawing/2014/main" xmlns="" id="{81A9D76E-E567-4ACB-896C-866FC93A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21210"/>
            <a:ext cx="973088" cy="13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7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12" y="2979187"/>
            <a:ext cx="3034688" cy="235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ES" sz="4000" b="1" dirty="0"/>
              <a:t/>
            </a:r>
            <a:br>
              <a:rPr lang="es-ES" sz="4000" b="1" dirty="0"/>
            </a:br>
            <a:r>
              <a:rPr lang="es-ES" sz="4000" b="1" dirty="0"/>
              <a:t>¿A DÓNDE SE ENVIAN LOS FORMATOS?</a:t>
            </a: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26292"/>
            <a:ext cx="6696744" cy="48735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b="1" dirty="0">
                <a:solidFill>
                  <a:srgbClr val="0000FF"/>
                </a:solidFill>
              </a:rPr>
              <a:t>Dentro del plazo establecido </a:t>
            </a:r>
            <a:r>
              <a:rPr lang="es-ES" dirty="0"/>
              <a:t>debe remitir, </a:t>
            </a:r>
            <a:r>
              <a:rPr lang="es-ES" b="1" dirty="0">
                <a:solidFill>
                  <a:srgbClr val="0000FF"/>
                </a:solidFill>
              </a:rPr>
              <a:t>por vía oficial, </a:t>
            </a:r>
          </a:p>
          <a:p>
            <a:pPr marL="0" lvl="0" indent="0">
              <a:buNone/>
            </a:pPr>
            <a:endParaRPr lang="es-ES" b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s-ES" b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s-ES" dirty="0"/>
              <a:t> </a:t>
            </a:r>
          </a:p>
          <a:p>
            <a:pPr marL="0" lvl="0" indent="0">
              <a:buNone/>
            </a:pPr>
            <a:r>
              <a:rPr lang="es-ES" dirty="0"/>
              <a:t> </a:t>
            </a:r>
            <a:r>
              <a:rPr lang="es-ES" sz="3600" b="1" dirty="0">
                <a:solidFill>
                  <a:srgbClr val="0000FF"/>
                </a:solidFill>
              </a:rPr>
              <a:t>un ejemplar (original)</a:t>
            </a:r>
            <a:r>
              <a:rPr lang="es-ES" sz="3600" dirty="0">
                <a:solidFill>
                  <a:srgbClr val="0000FF"/>
                </a:solidFill>
              </a:rPr>
              <a:t> </a:t>
            </a:r>
            <a:r>
              <a:rPr lang="es-ES" dirty="0"/>
              <a:t>de</a:t>
            </a:r>
          </a:p>
          <a:p>
            <a:pPr marL="0" lvl="0" indent="0">
              <a:buNone/>
            </a:pPr>
            <a:endParaRPr lang="es-ES" dirty="0"/>
          </a:p>
          <a:p>
            <a:pPr lvl="0"/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18</a:t>
            </a:fld>
            <a:endParaRPr lang="es-P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06" y="1526292"/>
            <a:ext cx="1351988" cy="11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753E75C-92EE-4187-9333-2A4F39E3C596}"/>
              </a:ext>
            </a:extLst>
          </p:cNvPr>
          <p:cNvSpPr/>
          <p:nvPr/>
        </p:nvSpPr>
        <p:spPr>
          <a:xfrm>
            <a:off x="712325" y="2578422"/>
            <a:ext cx="6007927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3600" b="1" dirty="0"/>
              <a:t>a la DIRESA JUNÍN o a la RED de SALUD /Hospital mas cercanos.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2D970E2-425F-46BF-B4A5-277ACA1E424F}"/>
              </a:ext>
            </a:extLst>
          </p:cNvPr>
          <p:cNvSpPr/>
          <p:nvPr/>
        </p:nvSpPr>
        <p:spPr>
          <a:xfrm>
            <a:off x="711919" y="5038698"/>
            <a:ext cx="6314206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s-ES" sz="4400" b="1" dirty="0"/>
              <a:t>Formato de Notificación  de RAM </a:t>
            </a:r>
          </a:p>
        </p:txBody>
      </p:sp>
      <p:sp>
        <p:nvSpPr>
          <p:cNvPr id="14" name="4 Marcador de pie de página">
            <a:extLst>
              <a:ext uri="{FF2B5EF4-FFF2-40B4-BE49-F238E27FC236}">
                <a16:creationId xmlns:a16="http://schemas.microsoft.com/office/drawing/2014/main" xmlns="" id="{2F5A8313-4CB8-431E-B05C-174DDB3D95E1}"/>
              </a:ext>
            </a:extLst>
          </p:cNvPr>
          <p:cNvSpPr txBox="1">
            <a:spLocks/>
          </p:cNvSpPr>
          <p:nvPr/>
        </p:nvSpPr>
        <p:spPr>
          <a:xfrm>
            <a:off x="1793640" y="6470761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</p:spTree>
    <p:extLst>
      <p:ext uri="{BB962C8B-B14F-4D97-AF65-F5344CB8AC3E}">
        <p14:creationId xmlns:p14="http://schemas.microsoft.com/office/powerpoint/2010/main" val="216548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BC8C48F4-92F8-410D-BE2B-EB1931B3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74061">
            <a:off x="1370382" y="4658450"/>
            <a:ext cx="1364489" cy="181481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392"/>
          </a:xfrm>
          <a:solidFill>
            <a:srgbClr val="FFFF00"/>
          </a:solidFill>
        </p:spPr>
        <p:txBody>
          <a:bodyPr/>
          <a:lstStyle/>
          <a:p>
            <a:r>
              <a:rPr lang="es-PE" sz="3600" b="1" dirty="0"/>
              <a:t>¿A DÓNDE SE DEBE REPORTAR?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6583F344-35B4-4186-A3DF-8255A4241E89}" type="slidenum">
              <a:rPr lang="es-PE" smtClean="0"/>
              <a:pPr/>
              <a:t>19</a:t>
            </a:fld>
            <a:endParaRPr lang="es-PE"/>
          </a:p>
        </p:txBody>
      </p:sp>
      <p:pic>
        <p:nvPicPr>
          <p:cNvPr id="5122" name="Picture 2" descr="Resultado de imagen para BO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03" y="2038581"/>
            <a:ext cx="1904181" cy="15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60" y="2784257"/>
            <a:ext cx="1907024" cy="190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7673" y="3586296"/>
            <a:ext cx="2327855" cy="490776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Agency FB" panose="020B0503020202020204" pitchFamily="34" charset="0"/>
              </a:rPr>
              <a:t>HOJA RAM - IADM ORIGINAL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587">
            <a:off x="562281" y="4679458"/>
            <a:ext cx="1413466" cy="180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386919" y="4780343"/>
            <a:ext cx="2370162" cy="490776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>
                <a:latin typeface="Agency FB" panose="020B0503020202020204" pitchFamily="34" charset="0"/>
              </a:rPr>
              <a:t>HOJA RAM - IADM ORIGINAL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584379" y="5774889"/>
            <a:ext cx="2276922" cy="490776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Agency FB" panose="020B0503020202020204" pitchFamily="34" charset="0"/>
              </a:rPr>
              <a:t>HOJA RAM - IADM ORIGINAL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67690" y="1138179"/>
            <a:ext cx="3193504" cy="1071384"/>
          </a:xfrm>
          <a:prstGeom prst="flowChartPunchedTape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CLÍNICA - BOTICA – FARMACIA</a:t>
            </a:r>
          </a:p>
          <a:p>
            <a:r>
              <a:rPr lang="es-ES" dirty="0"/>
              <a:t>PUESTO DE SALUD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348596" y="1519048"/>
            <a:ext cx="2304256" cy="1021556"/>
          </a:xfrm>
          <a:prstGeom prst="roundRect">
            <a:avLst/>
          </a:prstGeom>
          <a:solidFill>
            <a:srgbClr val="66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HOSPITAL  o</a:t>
            </a:r>
          </a:p>
          <a:p>
            <a:pPr algn="ctr"/>
            <a:r>
              <a:rPr lang="es-ES" dirty="0"/>
              <a:t> CENTRO DE SALUD más cercano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875264" y="1755412"/>
            <a:ext cx="2062576" cy="1706285"/>
          </a:xfrm>
          <a:prstGeom prst="snip2Same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0000CC"/>
                </a:solidFill>
              </a:rPr>
              <a:t>DEMID</a:t>
            </a:r>
          </a:p>
          <a:p>
            <a:pPr algn="ctr"/>
            <a:r>
              <a:rPr lang="es-ES" sz="1400" dirty="0"/>
              <a:t>DIRECCIÓN EJECUTIVA DE MEDICAMENTOS INSUMOS Y DROGAS</a:t>
            </a:r>
          </a:p>
          <a:p>
            <a:pPr algn="ctr"/>
            <a:r>
              <a:rPr lang="es-ES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DIRESA JUNIN</a:t>
            </a:r>
          </a:p>
        </p:txBody>
      </p:sp>
      <p:sp>
        <p:nvSpPr>
          <p:cNvPr id="7" name="6 Flecha doblada"/>
          <p:cNvSpPr/>
          <p:nvPr/>
        </p:nvSpPr>
        <p:spPr>
          <a:xfrm flipV="1">
            <a:off x="2699792" y="3637792"/>
            <a:ext cx="4213820" cy="2181921"/>
          </a:xfrm>
          <a:prstGeom prst="bentArrow">
            <a:avLst>
              <a:gd name="adj1" fmla="val 7877"/>
              <a:gd name="adj2" fmla="val 11302"/>
              <a:gd name="adj3" fmla="val 30317"/>
              <a:gd name="adj4" fmla="val 43750"/>
            </a:avLst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Flecha doblada"/>
          <p:cNvSpPr/>
          <p:nvPr/>
        </p:nvSpPr>
        <p:spPr>
          <a:xfrm flipV="1">
            <a:off x="2930461" y="3637793"/>
            <a:ext cx="1400735" cy="1084732"/>
          </a:xfrm>
          <a:prstGeom prst="bentArrow">
            <a:avLst>
              <a:gd name="adj1" fmla="val 7877"/>
              <a:gd name="adj2" fmla="val 15521"/>
              <a:gd name="adj3" fmla="val 30317"/>
              <a:gd name="adj4" fmla="val 43750"/>
            </a:avLst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600" y="2281179"/>
            <a:ext cx="726568" cy="8792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42" y="2684764"/>
            <a:ext cx="872972" cy="87322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4077072"/>
            <a:ext cx="2339280" cy="10801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talidomida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33" y="296814"/>
            <a:ext cx="2951956" cy="18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300192" y="2138416"/>
            <a:ext cx="2124422" cy="40011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s-ES_tradnl" sz="2000" b="1" dirty="0">
                <a:solidFill>
                  <a:srgbClr val="FFF309"/>
                </a:solidFill>
              </a:rPr>
              <a:t>TALIDOMIDA</a:t>
            </a:r>
            <a:endParaRPr kumimoji="1" lang="es-ES" sz="2000" b="1" dirty="0">
              <a:solidFill>
                <a:srgbClr val="FFF309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2</a:t>
            </a:fld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5149130" cy="568863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796136" y="2524616"/>
            <a:ext cx="3114253" cy="32932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PE" sz="1600" dirty="0">
                <a:solidFill>
                  <a:srgbClr val="0000CC"/>
                </a:solidFill>
                <a:latin typeface="georgia" panose="02040502050405020303" pitchFamily="18" charset="0"/>
              </a:rPr>
              <a:t>El 18 de noviembre de 1961, </a:t>
            </a:r>
            <a:r>
              <a:rPr lang="es-PE" sz="1600" dirty="0" err="1">
                <a:solidFill>
                  <a:srgbClr val="0000CC"/>
                </a:solidFill>
                <a:latin typeface="georgia" panose="02040502050405020303" pitchFamily="18" charset="0"/>
              </a:rPr>
              <a:t>Widukind</a:t>
            </a:r>
            <a:r>
              <a:rPr lang="es-PE" sz="1600" dirty="0">
                <a:solidFill>
                  <a:srgbClr val="0000CC"/>
                </a:solidFill>
                <a:latin typeface="georgia" panose="02040502050405020303" pitchFamily="18" charset="0"/>
              </a:rPr>
              <a:t> Lenz, un genetista y pediatra de Hamburgo </a:t>
            </a:r>
            <a:r>
              <a:rPr lang="es-PE" sz="1100" dirty="0">
                <a:solidFill>
                  <a:srgbClr val="0000CC"/>
                </a:solidFill>
                <a:latin typeface="georgia" panose="02040502050405020303" pitchFamily="18" charset="0"/>
              </a:rPr>
              <a:t>(entonces República Federal de Alemania) </a:t>
            </a:r>
            <a:r>
              <a:rPr lang="es-PE" sz="1600" dirty="0">
                <a:solidFill>
                  <a:srgbClr val="0000CC"/>
                </a:solidFill>
                <a:latin typeface="georgia" panose="02040502050405020303" pitchFamily="18" charset="0"/>
              </a:rPr>
              <a:t>dio a conocer a la comunidad científica un notable incremento del número de casos de focomelia. Ocurrían cuando las embarazadas </a:t>
            </a:r>
            <a:r>
              <a:rPr lang="es-PE" sz="1600" b="1" dirty="0">
                <a:solidFill>
                  <a:srgbClr val="0000CC"/>
                </a:solidFill>
                <a:latin typeface="georgia" panose="02040502050405020303" pitchFamily="18" charset="0"/>
              </a:rPr>
              <a:t>usaban el fármaco entre los días trigésimo quinto y cuadragésimo noveno tras su última menstruación</a:t>
            </a:r>
            <a:r>
              <a:rPr lang="es-PE" sz="1600" dirty="0">
                <a:solidFill>
                  <a:srgbClr val="0000CC"/>
                </a:solidFill>
                <a:latin typeface="georgia" panose="02040502050405020303" pitchFamily="18" charset="0"/>
              </a:rPr>
              <a:t>.</a:t>
            </a:r>
            <a:endParaRPr lang="es-PE" sz="1600" dirty="0">
              <a:solidFill>
                <a:srgbClr val="0000CC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883878" y="3356992"/>
            <a:ext cx="2588780" cy="194421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03848" y="580526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6183808" y="5817825"/>
            <a:ext cx="2357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u="sng" dirty="0">
                <a:hlinkClick r:id="rId5"/>
              </a:rPr>
              <a:t>Fuente: Disponible en: https://www.abc.es/sociedad/abci-talidomida-resurgimiento-medicamento-maldito-201710032157_noticia.html</a:t>
            </a:r>
            <a:endParaRPr lang="es-PE" sz="1000" u="sng" dirty="0"/>
          </a:p>
        </p:txBody>
      </p:sp>
    </p:spTree>
    <p:extLst>
      <p:ext uri="{BB962C8B-B14F-4D97-AF65-F5344CB8AC3E}">
        <p14:creationId xmlns:p14="http://schemas.microsoft.com/office/powerpoint/2010/main" val="205042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s-ES" dirty="0"/>
              <a:t>¿A DONDE SE REPORTA?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3" y="4809439"/>
            <a:ext cx="3021497" cy="17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78" y="1903041"/>
            <a:ext cx="1998340" cy="280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81" y="300882"/>
            <a:ext cx="1636665" cy="190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64" y="1887606"/>
            <a:ext cx="2592288" cy="11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echa derecha 2"/>
          <p:cNvSpPr/>
          <p:nvPr/>
        </p:nvSpPr>
        <p:spPr>
          <a:xfrm rot="18896413">
            <a:off x="2537767" y="4217080"/>
            <a:ext cx="4045884" cy="46169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834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696235-63D2-44D9-92A2-FB676555D9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es-PE" sz="2800" b="1" dirty="0"/>
              <a:t>BASE LEGAL </a:t>
            </a:r>
            <a:br>
              <a:rPr lang="es-PE" sz="2800" b="1" dirty="0"/>
            </a:br>
            <a:r>
              <a:rPr lang="es-PE" sz="2800" b="1" dirty="0"/>
              <a:t>FARMACOVIGILANCIA Y TECNOVIGILANCIA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0A51B3-C36B-42B8-9BB9-2E759B95350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r>
              <a:rPr lang="es-ES" dirty="0"/>
              <a:t>Ley </a:t>
            </a:r>
            <a:r>
              <a:rPr lang="es-ES" dirty="0" err="1"/>
              <a:t>N°</a:t>
            </a:r>
            <a:r>
              <a:rPr lang="es-ES" dirty="0"/>
              <a:t> 26842 Ley General de Salud.</a:t>
            </a:r>
            <a:br>
              <a:rPr lang="es-ES" dirty="0"/>
            </a:br>
            <a:r>
              <a:rPr lang="es-ES" dirty="0"/>
              <a:t>Ley </a:t>
            </a:r>
            <a:r>
              <a:rPr lang="es-ES" dirty="0" err="1"/>
              <a:t>Nº</a:t>
            </a:r>
            <a:r>
              <a:rPr lang="es-ES" dirty="0"/>
              <a:t> 27657  Ley del Ministerio de Salud.</a:t>
            </a:r>
            <a:endParaRPr lang="es-PE" dirty="0"/>
          </a:p>
          <a:p>
            <a:r>
              <a:rPr lang="es-ES" dirty="0"/>
              <a:t>Ley </a:t>
            </a:r>
            <a:r>
              <a:rPr lang="es-ES" dirty="0" err="1"/>
              <a:t>Nº</a:t>
            </a:r>
            <a:r>
              <a:rPr lang="es-ES" dirty="0"/>
              <a:t> 29459 - Ley  de los Productos Farmacéuticos, Dispositivos Médicos y Productos Sanitarios.</a:t>
            </a:r>
            <a:endParaRPr lang="es-PE" dirty="0"/>
          </a:p>
          <a:p>
            <a:r>
              <a:rPr lang="es-ES" dirty="0"/>
              <a:t>Decreto Supremo </a:t>
            </a:r>
            <a:r>
              <a:rPr lang="es-ES" dirty="0" err="1"/>
              <a:t>N°</a:t>
            </a:r>
            <a:r>
              <a:rPr lang="es-ES" dirty="0"/>
              <a:t> 014-2011-SA. Reglamento de Establecimientos Farmacéuticos.</a:t>
            </a:r>
            <a:endParaRPr lang="es-PE" dirty="0"/>
          </a:p>
          <a:p>
            <a:r>
              <a:rPr lang="es-ES" dirty="0"/>
              <a:t>Decreto Supremo </a:t>
            </a:r>
            <a:r>
              <a:rPr lang="es-ES" dirty="0" err="1"/>
              <a:t>N°</a:t>
            </a:r>
            <a:r>
              <a:rPr lang="es-ES" dirty="0"/>
              <a:t> 016-2011-SA. Reglamento para el Registro, Control y Vigilancia Sanitaria.</a:t>
            </a:r>
            <a:endParaRPr lang="es-PE" dirty="0"/>
          </a:p>
          <a:p>
            <a:r>
              <a:rPr lang="es-ES" dirty="0"/>
              <a:t>Decreto Supremo </a:t>
            </a:r>
            <a:r>
              <a:rPr lang="es-ES" dirty="0" err="1"/>
              <a:t>N°</a:t>
            </a:r>
            <a:r>
              <a:rPr lang="es-ES" dirty="0"/>
              <a:t> 013-2014-SA. Que aprobó disposiciones referidas al Sistema Peruano de Farmacovigilancia y Tecnovigilancia.</a:t>
            </a:r>
            <a:endParaRPr lang="es-PE" dirty="0"/>
          </a:p>
          <a:p>
            <a:r>
              <a:rPr lang="es-ES" dirty="0"/>
              <a:t>Decreto Supremo </a:t>
            </a:r>
            <a:r>
              <a:rPr lang="es-ES" dirty="0" err="1"/>
              <a:t>Nº</a:t>
            </a:r>
            <a:r>
              <a:rPr lang="es-ES" dirty="0"/>
              <a:t> 007-2016-SA, que aprobó el Reglamento de Organización y Funciones del Ministerio de Salud.</a:t>
            </a:r>
            <a:endParaRPr lang="es-PE" dirty="0"/>
          </a:p>
          <a:p>
            <a:r>
              <a:rPr lang="es-ES" dirty="0"/>
              <a:t>Resolución Ministerial </a:t>
            </a:r>
            <a:r>
              <a:rPr lang="es-ES" dirty="0" err="1"/>
              <a:t>Nº</a:t>
            </a:r>
            <a:r>
              <a:rPr lang="es-ES" dirty="0"/>
              <a:t> 539-2016/MINSA, que aprueba la Norma Técnica de Salud </a:t>
            </a:r>
            <a:r>
              <a:rPr lang="es-ES" dirty="0" err="1"/>
              <a:t>Nº</a:t>
            </a:r>
            <a:r>
              <a:rPr lang="es-ES" dirty="0"/>
              <a:t> 123- MINSA/DIGEMID-V.01, que regula las actividades de Farmacovigilancia y Tecnovigilancia de Productos Farmacéuticos</a:t>
            </a:r>
            <a:endParaRPr lang="es-PE" dirty="0"/>
          </a:p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CD3D8CD-4B8E-4786-97F7-9174203E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21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5C7EC695-94FF-4664-8F1A-CBBB7DBAB960}"/>
              </a:ext>
            </a:extLst>
          </p:cNvPr>
          <p:cNvSpPr txBox="1">
            <a:spLocks/>
          </p:cNvSpPr>
          <p:nvPr/>
        </p:nvSpPr>
        <p:spPr>
          <a:xfrm>
            <a:off x="1793640" y="6470761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</p:spTree>
    <p:extLst>
      <p:ext uri="{BB962C8B-B14F-4D97-AF65-F5344CB8AC3E}">
        <p14:creationId xmlns:p14="http://schemas.microsoft.com/office/powerpoint/2010/main" val="226616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r>
              <a:rPr lang="es-ES" sz="2400" dirty="0"/>
              <a:t>FINALIDAD: Contribuir al uso seguro de productos farmacéuticos, dispositivos médicos y productos sanitarios a través de la Farmacovigilancia (FV) y Tecnovigilancia (TV).</a:t>
            </a:r>
          </a:p>
          <a:p>
            <a:r>
              <a:rPr lang="es-ES" sz="2400" dirty="0"/>
              <a:t>OBJETIVO: Establecer las actividades de FV y TV a desarrollar por los integrantes del Sistema Peruano de Farmacovigilancia y Tecnovigilancia de Productos Farmacéuticos, Dispositivos Médicos y Productos Sanitarios.</a:t>
            </a:r>
          </a:p>
          <a:p>
            <a:r>
              <a:rPr lang="es-ES" sz="2400" dirty="0"/>
              <a:t>ÁMBITO DE APLICACIÓN: Establecimientos de salud públicos y privados con internamiento y sin internamiento, establecimientos farmacéuticos, profesionales de la salud del sector público y privado; </a:t>
            </a:r>
            <a:r>
              <a:rPr lang="es-ES" sz="1700" dirty="0"/>
              <a:t>además, titulares de Registro sanitario y del certificado de  Registro Sanitario.</a:t>
            </a:r>
          </a:p>
          <a:p>
            <a:r>
              <a:rPr lang="es-ES" sz="2400" dirty="0"/>
              <a:t>ACTIVIDADES: Realizar las actividades de FV y TV.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376238" y="260648"/>
            <a:ext cx="8391525" cy="136815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4" y="474506"/>
            <a:ext cx="8000111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22</a:t>
            </a:fld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76DEDB97-DDAE-49A3-819A-9B5915D94961}"/>
              </a:ext>
            </a:extLst>
          </p:cNvPr>
          <p:cNvCxnSpPr/>
          <p:nvPr/>
        </p:nvCxnSpPr>
        <p:spPr>
          <a:xfrm>
            <a:off x="3800276" y="4653136"/>
            <a:ext cx="41044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5CBED65F-4B89-4C08-A60E-B4C81140B14F}"/>
              </a:ext>
            </a:extLst>
          </p:cNvPr>
          <p:cNvCxnSpPr>
            <a:cxnSpLocks/>
          </p:cNvCxnSpPr>
          <p:nvPr/>
        </p:nvCxnSpPr>
        <p:spPr>
          <a:xfrm>
            <a:off x="899592" y="4957936"/>
            <a:ext cx="74168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79B86C4D-D4CE-46E5-8F82-72FDFDE80764}"/>
              </a:ext>
            </a:extLst>
          </p:cNvPr>
          <p:cNvCxnSpPr>
            <a:cxnSpLocks/>
          </p:cNvCxnSpPr>
          <p:nvPr/>
        </p:nvCxnSpPr>
        <p:spPr>
          <a:xfrm>
            <a:off x="899592" y="5229200"/>
            <a:ext cx="69127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F52C85BA-2D68-4CD9-81BD-0DA6CCA17BB1}"/>
              </a:ext>
            </a:extLst>
          </p:cNvPr>
          <p:cNvCxnSpPr>
            <a:cxnSpLocks/>
          </p:cNvCxnSpPr>
          <p:nvPr/>
        </p:nvCxnSpPr>
        <p:spPr>
          <a:xfrm>
            <a:off x="827584" y="558924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4 Marcador de pie de página">
            <a:extLst>
              <a:ext uri="{FF2B5EF4-FFF2-40B4-BE49-F238E27FC236}">
                <a16:creationId xmlns:a16="http://schemas.microsoft.com/office/drawing/2014/main" xmlns="" id="{788E6A5F-8887-4DFB-80CD-AF5464E5151A}"/>
              </a:ext>
            </a:extLst>
          </p:cNvPr>
          <p:cNvSpPr txBox="1">
            <a:spLocks/>
          </p:cNvSpPr>
          <p:nvPr/>
        </p:nvSpPr>
        <p:spPr>
          <a:xfrm>
            <a:off x="1793640" y="6470761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</p:spTree>
    <p:extLst>
      <p:ext uri="{BB962C8B-B14F-4D97-AF65-F5344CB8AC3E}">
        <p14:creationId xmlns:p14="http://schemas.microsoft.com/office/powerpoint/2010/main" val="3581443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6714"/>
            <a:ext cx="3879051" cy="242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10078" cy="273630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145BF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/>
            <a:r>
              <a:rPr lang="es-MX" sz="3600" b="1" dirty="0">
                <a:solidFill>
                  <a:srgbClr val="0000CC"/>
                </a:solidFill>
              </a:rPr>
              <a:t>ES IMPORTANTE NOTIFICAR TODAS LAS </a:t>
            </a:r>
            <a:r>
              <a:rPr lang="x-none" sz="3600" b="1" dirty="0">
                <a:solidFill>
                  <a:srgbClr val="0000CC"/>
                </a:solidFill>
              </a:rPr>
              <a:t/>
            </a:r>
            <a:br>
              <a:rPr lang="x-none" sz="3600" b="1" dirty="0">
                <a:solidFill>
                  <a:srgbClr val="0000CC"/>
                </a:solidFill>
              </a:rPr>
            </a:br>
            <a:r>
              <a:rPr lang="es-MX" sz="3600" b="1" dirty="0">
                <a:solidFill>
                  <a:srgbClr val="0000CC"/>
                </a:solidFill>
              </a:rPr>
              <a:t>REACCIONES </a:t>
            </a:r>
            <a:r>
              <a:rPr lang="x-none" sz="3600" b="1" dirty="0">
                <a:solidFill>
                  <a:srgbClr val="0000CC"/>
                </a:solidFill>
              </a:rPr>
              <a:t> </a:t>
            </a:r>
            <a:r>
              <a:rPr lang="es-MX" sz="3600" b="1" dirty="0">
                <a:solidFill>
                  <a:srgbClr val="0000CC"/>
                </a:solidFill>
              </a:rPr>
              <a:t>ADVERSAS </a:t>
            </a:r>
            <a:r>
              <a:rPr lang="x-none" sz="4000" b="1" dirty="0">
                <a:solidFill>
                  <a:srgbClr val="0000CC"/>
                </a:solidFill>
              </a:rPr>
              <a:t/>
            </a:r>
            <a:br>
              <a:rPr lang="x-none" sz="4000" b="1" dirty="0">
                <a:solidFill>
                  <a:srgbClr val="0000CC"/>
                </a:solidFill>
              </a:rPr>
            </a:br>
            <a:r>
              <a:rPr lang="es-MX" sz="3200" dirty="0">
                <a:solidFill>
                  <a:srgbClr val="0000CC"/>
                </a:solidFill>
              </a:rPr>
              <a:t>graves, moderadas y leves, conocidas o no conocidas</a:t>
            </a:r>
            <a:r>
              <a:rPr lang="x-none" sz="3200" dirty="0">
                <a:solidFill>
                  <a:srgbClr val="0000CC"/>
                </a:solidFill>
              </a:rPr>
              <a:t>, </a:t>
            </a:r>
            <a:r>
              <a:rPr lang="pt-BR" sz="3200" dirty="0">
                <a:solidFill>
                  <a:srgbClr val="0000CC"/>
                </a:solidFill>
              </a:rPr>
              <a:t>serias o no</a:t>
            </a:r>
            <a:r>
              <a:rPr lang="x-none" sz="3200" dirty="0">
                <a:solidFill>
                  <a:srgbClr val="0000CC"/>
                </a:solidFill>
              </a:rPr>
              <a:t>, con esto se contribuye </a:t>
            </a:r>
            <a:r>
              <a:rPr lang="x-none" sz="3200">
                <a:solidFill>
                  <a:srgbClr val="0000CC"/>
                </a:solidFill>
              </a:rPr>
              <a:t>a </a:t>
            </a:r>
            <a:r>
              <a:rPr lang="es-ES" sz="3200" dirty="0">
                <a:solidFill>
                  <a:srgbClr val="0000CC"/>
                </a:solidFill>
              </a:rPr>
              <a:t>prevenir o reducir los efectos nocivos de los medicamentos</a:t>
            </a:r>
            <a:endParaRPr lang="x-none" sz="3200" dirty="0">
              <a:solidFill>
                <a:srgbClr val="0000C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23</a:t>
            </a:fld>
            <a:endParaRPr lang="es-PE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183560" y="3319026"/>
            <a:ext cx="3456384" cy="1209402"/>
          </a:xfrm>
          <a:prstGeom prst="rect">
            <a:avLst/>
          </a:prstGeom>
          <a:ln>
            <a:solidFill>
              <a:srgbClr val="145BF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rgbClr val="0000CC"/>
                </a:solidFill>
              </a:rPr>
              <a:t>¡MUCHAS GRACIAS! </a:t>
            </a:r>
          </a:p>
          <a:p>
            <a:r>
              <a:rPr lang="es-ES" b="1" dirty="0">
                <a:solidFill>
                  <a:srgbClr val="0000CC"/>
                </a:solidFill>
              </a:rPr>
              <a:t>POR SU ATENCIÓN 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11560" y="628075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39552" y="5682801"/>
            <a:ext cx="8138070" cy="10551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45BF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PE" sz="7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ÁREA DE FARMACOVIGILANCIA  Y USO RACIONAL DEL MEDICAMENTO</a:t>
            </a:r>
          </a:p>
          <a:p>
            <a:pPr>
              <a:spcBef>
                <a:spcPts val="0"/>
              </a:spcBef>
            </a:pPr>
            <a:endParaRPr lang="es-PE" sz="3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PE" sz="8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junindiresa.crr.urm.fyt@gmail.com </a:t>
            </a:r>
          </a:p>
          <a:p>
            <a:pPr>
              <a:spcBef>
                <a:spcPts val="0"/>
              </a:spcBef>
            </a:pPr>
            <a:endParaRPr lang="es-PE" sz="59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PE" sz="7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Telefax: 064- 481270 Anexo 210</a:t>
            </a:r>
            <a:endParaRPr lang="es-PE" sz="4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4DACD960-D8DD-46E9-AFB9-F3BD0AD51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8138070" cy="769639"/>
          </a:xfr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S" sz="2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DIRECCIÓN REGIONAL DE SALUD JUNIN</a:t>
            </a:r>
          </a:p>
          <a:p>
            <a:r>
              <a:rPr lang="es-E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Jr. Julio C. Tello </a:t>
            </a:r>
            <a:r>
              <a:rPr lang="es-E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N°</a:t>
            </a:r>
            <a:r>
              <a:rPr lang="es-E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488 – El Tambo -  Huancayo</a:t>
            </a:r>
            <a:endParaRPr lang="es-PE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sz="3600" b="1" dirty="0">
                <a:solidFill>
                  <a:srgbClr val="0000FF"/>
                </a:solidFill>
              </a:rPr>
              <a:t>OBJETIVOS DE LA </a:t>
            </a:r>
            <a:br>
              <a:rPr lang="es-PE" sz="3600" b="1" dirty="0">
                <a:solidFill>
                  <a:srgbClr val="0000FF"/>
                </a:solidFill>
              </a:rPr>
            </a:br>
            <a:r>
              <a:rPr lang="es-PE" sz="3600" b="1" dirty="0">
                <a:solidFill>
                  <a:srgbClr val="0000FF"/>
                </a:solidFill>
              </a:rPr>
              <a:t>FARMACOVIGILANCIA Y TECNOVIGILANCIA</a:t>
            </a:r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B7FEE-70F9-4C6D-8424-E18EBA441640}" type="slidenum">
              <a:rPr lang="es-PE">
                <a:solidFill>
                  <a:srgbClr val="0000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PE">
              <a:solidFill>
                <a:srgbClr val="0000FF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88493"/>
              </p:ext>
            </p:extLst>
          </p:nvPr>
        </p:nvGraphicFramePr>
        <p:xfrm>
          <a:off x="457200" y="1412776"/>
          <a:ext cx="8363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69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395536" y="346535"/>
            <a:ext cx="6491064" cy="922337"/>
          </a:xfrm>
          <a:solidFill>
            <a:srgbClr val="FFFF00"/>
          </a:solidFill>
        </p:spPr>
        <p:txBody>
          <a:bodyPr/>
          <a:lstStyle/>
          <a:p>
            <a:r>
              <a:rPr lang="es-PE" sz="3200" b="1" dirty="0"/>
              <a:t>ACCIONES QUE REALIZA  LA DIGEMID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413671"/>
              </p:ext>
            </p:extLst>
          </p:nvPr>
        </p:nvGraphicFramePr>
        <p:xfrm>
          <a:off x="457200" y="1340768"/>
          <a:ext cx="81472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0CD28-C1A3-4896-878E-9AE5B8A7AA39}" type="slidenum">
              <a:rPr lang="es-PE" sz="160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PE" sz="1600"/>
          </a:p>
        </p:txBody>
      </p:sp>
      <p:pic>
        <p:nvPicPr>
          <p:cNvPr id="6" name="Imagen 5"/>
          <p:cNvPicPr/>
          <p:nvPr/>
        </p:nvPicPr>
        <p:blipFill>
          <a:blip r:embed="rId8"/>
          <a:stretch>
            <a:fillRect/>
          </a:stretch>
        </p:blipFill>
        <p:spPr>
          <a:xfrm>
            <a:off x="7020272" y="332656"/>
            <a:ext cx="16665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1700" y="272530"/>
            <a:ext cx="5544616" cy="113813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PE" sz="3200" b="1" dirty="0"/>
              <a:t>¿Qué es FARMACOVIGILANCIA?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095" y="1666267"/>
            <a:ext cx="8366703" cy="1618718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PE" sz="2400" dirty="0"/>
              <a:t>La farmacovigilancia es la actividad destinada a la </a:t>
            </a:r>
            <a:r>
              <a:rPr lang="es-PE" b="1" dirty="0">
                <a:solidFill>
                  <a:srgbClr val="0000CC"/>
                </a:solidFill>
              </a:rPr>
              <a:t>detección, evaluación, comprensión y prevención </a:t>
            </a:r>
            <a:r>
              <a:rPr lang="es-PE" sz="2400" dirty="0"/>
              <a:t>de las reacciones adversas de los medicamentos o cualquier otro posible problema relacionado con ellos.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F344-35B4-4186-A3DF-8255A4241E89}" type="slidenum">
              <a:rPr lang="es-PE" smtClean="0"/>
              <a:pPr/>
              <a:t>5</a:t>
            </a:fld>
            <a:endParaRPr lang="es-PE"/>
          </a:p>
        </p:txBody>
      </p:sp>
      <p:sp>
        <p:nvSpPr>
          <p:cNvPr id="9" name="4 Marcador de pie de página">
            <a:extLst>
              <a:ext uri="{FF2B5EF4-FFF2-40B4-BE49-F238E27FC236}">
                <a16:creationId xmlns:a16="http://schemas.microsoft.com/office/drawing/2014/main" xmlns="" id="{70D1B0B5-7DAB-4667-9480-B94E103317F6}"/>
              </a:ext>
            </a:extLst>
          </p:cNvPr>
          <p:cNvSpPr txBox="1">
            <a:spLocks/>
          </p:cNvSpPr>
          <p:nvPr/>
        </p:nvSpPr>
        <p:spPr>
          <a:xfrm>
            <a:off x="1793640" y="6470761"/>
            <a:ext cx="5552256" cy="179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DIRESA JUNIN - DEMID - ÁREA FARMACOVIGILANCIA Y URM – 2019 – Responsable Dra. QF. Gloria Molina Vallejos  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4D4C82C9-AD93-47C2-8894-9541C4227E6E}"/>
              </a:ext>
            </a:extLst>
          </p:cNvPr>
          <p:cNvSpPr txBox="1">
            <a:spLocks/>
          </p:cNvSpPr>
          <p:nvPr/>
        </p:nvSpPr>
        <p:spPr>
          <a:xfrm>
            <a:off x="320095" y="3505930"/>
            <a:ext cx="8363272" cy="1138139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/>
              <a:t>¿Qué es una </a:t>
            </a:r>
            <a:br>
              <a:rPr lang="es-PE" sz="3200" b="1" dirty="0"/>
            </a:br>
            <a:r>
              <a:rPr lang="es-PE" sz="3200" b="1" dirty="0"/>
              <a:t>REACCIÓN ADVERSA A MEDICAMENTO – RAM?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xmlns="" id="{7C095273-56F9-4A10-BBCC-4CBE304B8C28}"/>
              </a:ext>
            </a:extLst>
          </p:cNvPr>
          <p:cNvSpPr txBox="1">
            <a:spLocks/>
          </p:cNvSpPr>
          <p:nvPr/>
        </p:nvSpPr>
        <p:spPr>
          <a:xfrm>
            <a:off x="316663" y="4897559"/>
            <a:ext cx="8229600" cy="1762733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Es cualquier </a:t>
            </a:r>
            <a:r>
              <a:rPr lang="es-PE" sz="3500" b="1" dirty="0">
                <a:solidFill>
                  <a:srgbClr val="0000CC"/>
                </a:solidFill>
              </a:rPr>
              <a:t>efecto no deseado </a:t>
            </a:r>
            <a:r>
              <a:rPr lang="es-PE" sz="2600" dirty="0"/>
              <a:t>(ejemplos: náuseas, mareos, erupción, comezón, dolor de cabeza, vómito o cualquier otro malestar)</a:t>
            </a:r>
            <a:r>
              <a:rPr lang="es-PE" dirty="0"/>
              <a:t> que se presenta después de haber tomado un medicamento.</a:t>
            </a:r>
          </a:p>
        </p:txBody>
      </p:sp>
    </p:spTree>
    <p:extLst>
      <p:ext uri="{BB962C8B-B14F-4D97-AF65-F5344CB8AC3E}">
        <p14:creationId xmlns:p14="http://schemas.microsoft.com/office/powerpoint/2010/main" val="81777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F5F22D-7281-4F00-AFA8-6BF5EBA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ALBENDAZOL: RAM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42DB332-B83F-4CD2-AAD2-FE07B3E2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/>
          </a:bodyPr>
          <a:lstStyle/>
          <a:p>
            <a:r>
              <a:rPr lang="es-PE" dirty="0"/>
              <a:t>Poco frecuente: trastornos en el TGI (dolor abdominal, diarrea, náuseas, vómito), cefalea, vértigo. Daño hepático (tratamiento prolongado). </a:t>
            </a:r>
          </a:p>
          <a:p>
            <a:r>
              <a:rPr lang="es-PE" dirty="0"/>
              <a:t>Raras: hipersensibilidad (dérmica, febril), neutropenia o pancitopenia (generalmente reversible), alopecia (reversible), insuficiencia renal aguda. En neurocisticercosis: hipertensión </a:t>
            </a:r>
            <a:r>
              <a:rPr lang="es-PE" dirty="0" err="1"/>
              <a:t>intracraneana</a:t>
            </a:r>
            <a:r>
              <a:rPr lang="es-PE" dirty="0"/>
              <a:t>, meningismo y convulsiones.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5ED7D1C-99DD-4E94-8A74-762123B1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6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230BDC6-954E-4D1B-980A-F5FDFA581CD0}"/>
              </a:ext>
            </a:extLst>
          </p:cNvPr>
          <p:cNvSpPr/>
          <p:nvPr/>
        </p:nvSpPr>
        <p:spPr>
          <a:xfrm>
            <a:off x="755576" y="5614496"/>
            <a:ext cx="793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Caf. Digemid. Albendazol. .  Disponible en: http://www.digemid.minsa.gob.pe/UpLoad/UpLoaded/PDF/Albendazol.pdf</a:t>
            </a:r>
          </a:p>
        </p:txBody>
      </p:sp>
    </p:spTree>
    <p:extLst>
      <p:ext uri="{BB962C8B-B14F-4D97-AF65-F5344CB8AC3E}">
        <p14:creationId xmlns:p14="http://schemas.microsoft.com/office/powerpoint/2010/main" val="240160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F5F22D-7281-4F00-AFA8-6BF5EBA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ALBENDAZOL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42DB332-B83F-4CD2-AAD2-FE07B3E2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2272"/>
            <a:ext cx="8229600" cy="4565104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Medicamentos Carbamazepina: acelera el metabolismo de albendazol. </a:t>
            </a:r>
          </a:p>
          <a:p>
            <a:r>
              <a:rPr lang="es-PE" dirty="0"/>
              <a:t>Corticoides y Praziquantel: incrementa la concentración plasmática del metabolito activo albendazol </a:t>
            </a:r>
            <a:r>
              <a:rPr lang="es-PE" dirty="0" err="1"/>
              <a:t>sulfóxido</a:t>
            </a:r>
            <a:r>
              <a:rPr lang="es-PE" dirty="0"/>
              <a:t> (&gt;50%). </a:t>
            </a:r>
          </a:p>
          <a:p>
            <a:r>
              <a:rPr lang="es-PE" dirty="0"/>
              <a:t>Cimetidina: incrementa la concentración del </a:t>
            </a:r>
            <a:r>
              <a:rPr lang="es-PE" dirty="0" err="1"/>
              <a:t>sulfóxido</a:t>
            </a:r>
            <a:r>
              <a:rPr lang="es-PE" dirty="0"/>
              <a:t> a nivel biliar y dentro del contenido quístico en hidatidosis. </a:t>
            </a:r>
          </a:p>
          <a:p>
            <a:r>
              <a:rPr lang="es-PE" dirty="0"/>
              <a:t>Alimentos Alimento rico en grasa: incrementa su absorción hasta 5 veces.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5ED7D1C-99DD-4E94-8A74-762123B1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7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230BDC6-954E-4D1B-980A-F5FDFA581CD0}"/>
              </a:ext>
            </a:extLst>
          </p:cNvPr>
          <p:cNvSpPr/>
          <p:nvPr/>
        </p:nvSpPr>
        <p:spPr>
          <a:xfrm>
            <a:off x="755576" y="5937031"/>
            <a:ext cx="793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Caf. Digemid. Albendazol.  Disponible en:  http://www.digemid.minsa.gob.pe/UpLoad/UpLoaded/PDF/Albendazol.pdf</a:t>
            </a:r>
          </a:p>
        </p:txBody>
      </p:sp>
    </p:spTree>
    <p:extLst>
      <p:ext uri="{BB962C8B-B14F-4D97-AF65-F5344CB8AC3E}">
        <p14:creationId xmlns:p14="http://schemas.microsoft.com/office/powerpoint/2010/main" val="250454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0C3C07-7EB7-4EF7-8FDE-08AA6E62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MEBENDAZOL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A4FA17-CBCB-4813-BE53-2837F6F8E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sz="3600" b="1" dirty="0"/>
              <a:t>Interacciones </a:t>
            </a:r>
          </a:p>
          <a:p>
            <a:r>
              <a:rPr lang="es-PE" dirty="0"/>
              <a:t>Medicamentos Carbamazepina y fenitoína: incrementan el metabolismo de </a:t>
            </a:r>
            <a:r>
              <a:rPr lang="es-PE" dirty="0" err="1"/>
              <a:t>mebendazol</a:t>
            </a:r>
            <a:r>
              <a:rPr lang="es-PE" dirty="0"/>
              <a:t>. . </a:t>
            </a:r>
          </a:p>
          <a:p>
            <a:r>
              <a:rPr lang="es-PE" dirty="0"/>
              <a:t>Cimetidina: puede incrementar la concentración sérica de </a:t>
            </a:r>
            <a:r>
              <a:rPr lang="es-PE" dirty="0" err="1"/>
              <a:t>mebendazol</a:t>
            </a:r>
            <a:r>
              <a:rPr lang="es-PE" dirty="0"/>
              <a:t>. . </a:t>
            </a:r>
          </a:p>
          <a:p>
            <a:r>
              <a:rPr lang="es-PE" dirty="0"/>
              <a:t>Alimentos Alimento rico en grasa: incrementa su absorción.</a:t>
            </a:r>
          </a:p>
          <a:p>
            <a:pPr marL="0" indent="0">
              <a:buNone/>
            </a:pPr>
            <a:r>
              <a:rPr lang="es-PE" b="1" dirty="0"/>
              <a:t>Precauciones</a:t>
            </a:r>
            <a:r>
              <a:rPr lang="es-PE" dirty="0"/>
              <a:t>: Riesgo C según FDA. Cruza la barrera placentaria.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BDCE1A4-82D7-4B85-B116-7BC2DB38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8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6719F19-A654-41A5-9D6B-015FAE1A1F4D}"/>
              </a:ext>
            </a:extLst>
          </p:cNvPr>
          <p:cNvSpPr/>
          <p:nvPr/>
        </p:nvSpPr>
        <p:spPr>
          <a:xfrm>
            <a:off x="457200" y="6083663"/>
            <a:ext cx="6958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CAF DIGEMID. Mebendazol.   Disponible en: http://www.digemid.minsa.gob.pe/UpLoad/UpLoaded/PDF/Mebendazol.pdf</a:t>
            </a:r>
          </a:p>
        </p:txBody>
      </p:sp>
    </p:spTree>
    <p:extLst>
      <p:ext uri="{BB962C8B-B14F-4D97-AF65-F5344CB8AC3E}">
        <p14:creationId xmlns:p14="http://schemas.microsoft.com/office/powerpoint/2010/main" val="1352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A89529-1E9D-481E-8F55-FAF8AB84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MEBENDAZOL: RAM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06FE56-5879-4F24-903C-BD8729ED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b="1" dirty="0"/>
              <a:t>Poco frecuente</a:t>
            </a:r>
            <a:r>
              <a:rPr lang="es-PE" dirty="0"/>
              <a:t>: trastornos transitorios del TGI (dolor abdominal, diarrea, náusea, vómito).</a:t>
            </a:r>
          </a:p>
          <a:p>
            <a:r>
              <a:rPr lang="es-PE" b="1" dirty="0"/>
              <a:t>Raras</a:t>
            </a:r>
            <a:r>
              <a:rPr lang="es-PE" dirty="0"/>
              <a:t>: fiebre, cefalea, vértigo, neutropenia, trombocitopenia, reacciones de hipersensibilidad: eritema, urticaria, angioedema, </a:t>
            </a:r>
            <a:r>
              <a:rPr lang="es-PE" dirty="0" err="1"/>
              <a:t>rash</a:t>
            </a:r>
            <a:r>
              <a:rPr lang="es-PE" dirty="0"/>
              <a:t> cutáneo, prurito, alopecia (dosis elevadas), convulsiones, alteración transitoria de las pruebas de función hepática (elevación de enzimas hepáticas).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C9B2474-214D-49FD-8FA7-0154865D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0D4-3D5B-42AA-A6DB-CCEE59C4531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610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1547</Words>
  <Application>Microsoft Office PowerPoint</Application>
  <PresentationFormat>Presentación en pantalla (4:3)</PresentationFormat>
  <Paragraphs>174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FARMACOVIGILANCIA – RAM  ANTIPARASITARIOS</vt:lpstr>
      <vt:lpstr>Presentación de PowerPoint</vt:lpstr>
      <vt:lpstr>OBJETIVOS DE LA  FARMACOVIGILANCIA Y TECNOVIGILANCIA</vt:lpstr>
      <vt:lpstr>ACCIONES QUE REALIZA  LA DIGEMID</vt:lpstr>
      <vt:lpstr>¿Qué es FARMACOVIGILANCIA?</vt:lpstr>
      <vt:lpstr>ALBENDAZOL: RAM</vt:lpstr>
      <vt:lpstr>ALBENDAZOL</vt:lpstr>
      <vt:lpstr>MEBENDAZOL</vt:lpstr>
      <vt:lpstr>MEBENDAZOL: RAM</vt:lpstr>
      <vt:lpstr>Gravedad o intensidad de una  reacción adversa. </vt:lpstr>
      <vt:lpstr>¿QUIÉN DEBE REPORTAR una REACCIÓN ADVERSA A MEDICAMENTO?</vt:lpstr>
      <vt:lpstr>¿COMO SE DEBEN REPORTAR LAS SOSPECHAS DE RAM?</vt:lpstr>
      <vt:lpstr> ¿QUÉ DEBE HACER EL  PROFESIONAL DE SALUD? - Registrar toda la información solicitada en los formatos </vt:lpstr>
      <vt:lpstr> ¿QUÉ SE VERIFICA EN EL FORMATO, ANTES DE SER REMITIDO A LA AUTORIDAD DE SALUD? </vt:lpstr>
      <vt:lpstr>NOTIFICACIÓN DE CALIDAD</vt:lpstr>
      <vt:lpstr> ¿QUÉ DEBE HACER  RESPONSABLE DE FARMACOVIGILANCIA  DEL ESTABLECIMIENTO? </vt:lpstr>
      <vt:lpstr>¿CUÁNDO REPORTAR las RAM o los IADM?</vt:lpstr>
      <vt:lpstr> ¿A DÓNDE SE ENVIAN LOS FORMATOS? </vt:lpstr>
      <vt:lpstr>¿A DÓNDE SE DEBE REPORTAR?</vt:lpstr>
      <vt:lpstr>¿A DONDE SE REPORTA?</vt:lpstr>
      <vt:lpstr>BASE LEGAL  FARMACOVIGILANCIA Y TECNOVIGILANCIA</vt:lpstr>
      <vt:lpstr>Presentación de PowerPoint</vt:lpstr>
      <vt:lpstr>ES IMPORTANTE NOTIFICAR TODAS LAS  REACCIONES  ADVERSAS  graves, moderadas y leves, conocidas o no conocidas, serias o no, con esto se contribuye a prevenir o reducir los efectos nocivos de los medicamentos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DEMIDMOLINA</dc:creator>
  <cp:lastModifiedBy>Cristian</cp:lastModifiedBy>
  <cp:revision>67</cp:revision>
  <cp:lastPrinted>2019-04-23T15:53:39Z</cp:lastPrinted>
  <dcterms:created xsi:type="dcterms:W3CDTF">2019-04-23T15:01:24Z</dcterms:created>
  <dcterms:modified xsi:type="dcterms:W3CDTF">2019-10-01T21:15:11Z</dcterms:modified>
</cp:coreProperties>
</file>